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sldIdLst>
    <p:sldId id="257" r:id="rId2"/>
    <p:sldId id="277" r:id="rId3"/>
    <p:sldId id="273" r:id="rId4"/>
    <p:sldId id="275" r:id="rId5"/>
    <p:sldId id="270" r:id="rId6"/>
    <p:sldId id="276" r:id="rId7"/>
    <p:sldId id="296" r:id="rId8"/>
    <p:sldId id="268" r:id="rId9"/>
    <p:sldId id="279" r:id="rId10"/>
    <p:sldId id="280" r:id="rId11"/>
    <p:sldId id="281" r:id="rId12"/>
    <p:sldId id="286" r:id="rId13"/>
    <p:sldId id="282" r:id="rId14"/>
    <p:sldId id="283" r:id="rId15"/>
    <p:sldId id="284" r:id="rId16"/>
    <p:sldId id="305" r:id="rId17"/>
    <p:sldId id="285" r:id="rId18"/>
    <p:sldId id="287" r:id="rId19"/>
    <p:sldId id="289" r:id="rId20"/>
    <p:sldId id="288" r:id="rId21"/>
    <p:sldId id="290" r:id="rId22"/>
    <p:sldId id="293" r:id="rId23"/>
    <p:sldId id="291" r:id="rId24"/>
    <p:sldId id="292" r:id="rId25"/>
    <p:sldId id="294" r:id="rId26"/>
    <p:sldId id="295" r:id="rId27"/>
    <p:sldId id="297" r:id="rId28"/>
    <p:sldId id="299" r:id="rId29"/>
    <p:sldId id="298" r:id="rId30"/>
    <p:sldId id="300" r:id="rId31"/>
    <p:sldId id="301" r:id="rId32"/>
    <p:sldId id="303" r:id="rId33"/>
    <p:sldId id="302" r:id="rId34"/>
    <p:sldId id="304" r:id="rId35"/>
    <p:sldId id="307" r:id="rId36"/>
  </p:sldIdLst>
  <p:sldSz cx="9144000" cy="6858000" type="screen4x3"/>
  <p:notesSz cx="7315200" cy="9601200"/>
  <p:embeddedFontLst>
    <p:embeddedFont>
      <p:font typeface="Meta-Normal" pitchFamily="2" charset="0"/>
      <p:regular r:id="rId38"/>
    </p:embeddedFont>
    <p:embeddedFont>
      <p:font typeface="Meta-Medium" pitchFamily="2" charset="0"/>
      <p:regular r:id="rId39"/>
    </p:embeddedFont>
    <p:embeddedFont>
      <p:font typeface="Calibri"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43" autoAdjust="0"/>
  </p:normalViewPr>
  <p:slideViewPr>
    <p:cSldViewPr>
      <p:cViewPr varScale="1">
        <p:scale>
          <a:sx n="90" d="100"/>
          <a:sy n="90" d="100"/>
        </p:scale>
        <p:origin x="-1608" y="-114"/>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60" d="100"/>
          <a:sy n="60" d="100"/>
        </p:scale>
        <p:origin x="-2736" y="-8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A6916C19-08CE-4D98-87CE-AA3F9A398D16}" type="datetimeFigureOut">
              <a:rPr lang="en-CA" smtClean="0"/>
              <a:t>27/07/2011</a:t>
            </a:fld>
            <a:endParaRPr lang="en-CA"/>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F51A8077-CDB3-49AF-AEC2-5277CD20658B}" type="slidenum">
              <a:rPr lang="en-CA" smtClean="0"/>
              <a:t>‹#›</a:t>
            </a:fld>
            <a:endParaRPr lang="en-CA"/>
          </a:p>
        </p:txBody>
      </p:sp>
    </p:spTree>
    <p:extLst>
      <p:ext uri="{BB962C8B-B14F-4D97-AF65-F5344CB8AC3E}">
        <p14:creationId xmlns:p14="http://schemas.microsoft.com/office/powerpoint/2010/main" val="1132420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getpersonas.com/en-U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www.mozilla.com/en-US/plugincheck/" TargetMode="External"/><Relationship Id="rId4" Type="http://schemas.openxmlformats.org/officeDocument/2006/relationships/hyperlink" Target="http://www.mozilla.com/en-US/firefox/securit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mozilla.org/en/svg_in_html_introduc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ozilla.com/en-US/mobile/sync/"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mozilla.com/en-US/mobil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Fast: making Firefox super-</a:t>
            </a:r>
            <a:r>
              <a:rPr lang="en-CA" i="1" dirty="0" smtClean="0"/>
              <a:t>duper</a:t>
            </a:r>
            <a:r>
              <a:rPr lang="en-CA" dirty="0" smtClean="0"/>
              <a:t> fast</a:t>
            </a:r>
          </a:p>
          <a:p>
            <a:r>
              <a:rPr lang="en-CA" dirty="0" smtClean="0"/>
              <a:t>Powerful: enabling new open, standard Web technologies (HTML5 and </a:t>
            </a:r>
            <a:r>
              <a:rPr lang="en-CA" i="1" dirty="0" smtClean="0"/>
              <a:t>beyond!</a:t>
            </a:r>
            <a:r>
              <a:rPr lang="en-CA" dirty="0" smtClean="0"/>
              <a:t>),</a:t>
            </a:r>
          </a:p>
          <a:p>
            <a:r>
              <a:rPr lang="en-CA" dirty="0" smtClean="0"/>
              <a:t>Empowering: putting users in </a:t>
            </a:r>
            <a:r>
              <a:rPr lang="en-CA" i="1" dirty="0" smtClean="0"/>
              <a:t>full</a:t>
            </a:r>
            <a:r>
              <a:rPr lang="en-CA" dirty="0" smtClean="0"/>
              <a:t> control of their browser, data, and Web experience.</a:t>
            </a:r>
          </a:p>
          <a:p>
            <a:r>
              <a:rPr lang="en-CA" dirty="0" smtClean="0"/>
              <a:t>http://blog.mozilla.com/blog/2010/05/10/firefox-4-vision-fast-powerful-and-empowering/</a:t>
            </a:r>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2</a:t>
            </a:fld>
            <a:endParaRPr lang="en-CA"/>
          </a:p>
        </p:txBody>
      </p:sp>
    </p:spTree>
    <p:extLst>
      <p:ext uri="{BB962C8B-B14F-4D97-AF65-F5344CB8AC3E}">
        <p14:creationId xmlns:p14="http://schemas.microsoft.com/office/powerpoint/2010/main" val="2555283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Security</a:t>
            </a:r>
          </a:p>
          <a:p>
            <a:r>
              <a:rPr lang="en-CA" b="1" dirty="0" smtClean="0"/>
              <a:t>Content Security Policy</a:t>
            </a:r>
          </a:p>
          <a:p>
            <a:r>
              <a:rPr lang="en-CA" dirty="0" smtClean="0"/>
              <a:t>The Content Security Policy in Firefox is designed to shut down cross-site scripting attacks by providing a mechanism for sites to explicitly tell the browser which content is legitimate. The browser can then disregard any content that has not been blessed by the site, keeping you protected in the process.</a:t>
            </a:r>
          </a:p>
          <a:p>
            <a:r>
              <a:rPr lang="en-CA" b="1" dirty="0" smtClean="0"/>
              <a:t>Customized Security Settings</a:t>
            </a:r>
          </a:p>
          <a:p>
            <a:r>
              <a:rPr lang="en-CA" dirty="0" smtClean="0"/>
              <a:t>Control the level of scrutiny you’d like Firefox to give a site. You can even enter exceptions—sites that don’t need the third degree. Customize settings for passwords, cookies, loading images, and installing add-ons for a fully empowered Web experience.</a:t>
            </a:r>
          </a:p>
          <a:p>
            <a:r>
              <a:rPr lang="en-CA" b="1" dirty="0" smtClean="0"/>
              <a:t>Parental Controls</a:t>
            </a:r>
          </a:p>
          <a:p>
            <a:r>
              <a:rPr lang="en-CA" dirty="0" smtClean="0"/>
              <a:t>Enforce parental control settings you’ve entered on Windows 7 to stop unwanted downloads and more.</a:t>
            </a:r>
          </a:p>
          <a:p>
            <a:r>
              <a:rPr lang="en-CA" b="1" dirty="0" smtClean="0"/>
              <a:t>Secure Updates</a:t>
            </a:r>
          </a:p>
          <a:p>
            <a:r>
              <a:rPr lang="en-CA" dirty="0" smtClean="0"/>
              <a:t>Firefox looks for a secure connection before installing or updating add-ons, third-party software, and </a:t>
            </a:r>
            <a:r>
              <a:rPr lang="en-CA" dirty="0" smtClean="0">
                <a:hlinkClick r:id="rId3"/>
              </a:rPr>
              <a:t>Personas</a:t>
            </a:r>
            <a:r>
              <a:rPr lang="en-CA" dirty="0" smtClean="0"/>
              <a:t>.</a:t>
            </a:r>
          </a:p>
          <a:p>
            <a:r>
              <a:rPr lang="en-CA" b="1" dirty="0" smtClean="0"/>
              <a:t>Anti-Virus Integration</a:t>
            </a:r>
          </a:p>
          <a:p>
            <a:r>
              <a:rPr lang="en-CA" dirty="0" smtClean="0"/>
              <a:t>Firefox integrates elegantly with your Windows anti-virus software. When you download a file, your computer’s anti-virus program automatically checks it to protect you against viruses and other malware, which could otherwise attack your computer.</a:t>
            </a:r>
          </a:p>
          <a:p>
            <a:r>
              <a:rPr lang="en-CA" b="1" dirty="0" smtClean="0"/>
              <a:t>Anti-Phishing</a:t>
            </a:r>
          </a:p>
          <a:p>
            <a:r>
              <a:rPr lang="en-CA" dirty="0" smtClean="0"/>
              <a:t>Shop and do business safely on the Internet. Firefox gets a fresh update of forgery sites a whopping 48 times a day, so if you try to visit a fraudulent site that’s pretending to be someone you trust (like your bank), a warning message will stop you before any harm is done.</a:t>
            </a:r>
          </a:p>
          <a:p>
            <a:r>
              <a:rPr lang="en-CA" b="1" dirty="0" smtClean="0"/>
              <a:t>Anti-Malware</a:t>
            </a:r>
          </a:p>
          <a:p>
            <a:r>
              <a:rPr lang="en-CA" dirty="0" smtClean="0"/>
              <a:t>Firefox protects you from viruses, worms, </a:t>
            </a:r>
            <a:r>
              <a:rPr lang="en-CA" dirty="0" err="1" smtClean="0"/>
              <a:t>trojan</a:t>
            </a:r>
            <a:r>
              <a:rPr lang="en-CA" dirty="0" smtClean="0"/>
              <a:t> horses, and spyware delivered over the Web. If you accidentally access an attack site, it will warn you away from the site and tell you why it isn’t safe to use.</a:t>
            </a:r>
          </a:p>
          <a:p>
            <a:r>
              <a:rPr lang="en-CA" b="1" dirty="0" smtClean="0"/>
              <a:t>Securing Website Connections</a:t>
            </a:r>
          </a:p>
          <a:p>
            <a:r>
              <a:rPr lang="en-CA" dirty="0" smtClean="0"/>
              <a:t>Firefox keeps attackers from intercepting your sensitive data by automatically establishing secure connections to websites that offer secure https servers.</a:t>
            </a:r>
          </a:p>
          <a:p>
            <a:r>
              <a:rPr lang="en-CA" b="1" dirty="0" smtClean="0"/>
              <a:t>Automated Updates</a:t>
            </a:r>
          </a:p>
          <a:p>
            <a:r>
              <a:rPr lang="en-CA" dirty="0" smtClean="0"/>
              <a:t>Firefox will automatically let you know when there’s a new version available, so you can make sure your browser is always up-to-date with the latest and greatest security fixes.</a:t>
            </a:r>
          </a:p>
          <a:p>
            <a:r>
              <a:rPr lang="en-CA" dirty="0" smtClean="0">
                <a:hlinkClick r:id="rId4"/>
              </a:rPr>
              <a:t>Learn more about Firefox’s security features.</a:t>
            </a:r>
            <a:endParaRPr lang="en-CA" dirty="0" smtClean="0"/>
          </a:p>
          <a:p>
            <a:r>
              <a:rPr lang="en-CA" b="1" dirty="0" err="1" smtClean="0"/>
              <a:t>Outdated</a:t>
            </a:r>
            <a:r>
              <a:rPr lang="en-CA" b="1" dirty="0" smtClean="0"/>
              <a:t> Plugin Detection</a:t>
            </a:r>
          </a:p>
          <a:p>
            <a:r>
              <a:rPr lang="en-CA" dirty="0" smtClean="0"/>
              <a:t>Plugins are small bits of third-party software built by companies like Adobe Systems or Apple to power videos, animation and games. They can be major security risks when they get out of date, so we’ve built an easy tool to help you stay current. </a:t>
            </a:r>
            <a:r>
              <a:rPr lang="en-CA" dirty="0" smtClean="0">
                <a:hlinkClick r:id="rId5"/>
              </a:rPr>
              <a:t>Check your plugins.</a:t>
            </a:r>
            <a:endParaRPr lang="en-CA" dirty="0" smtClean="0"/>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20</a:t>
            </a:fld>
            <a:endParaRPr lang="en-CA"/>
          </a:p>
        </p:txBody>
      </p:sp>
    </p:spTree>
    <p:extLst>
      <p:ext uri="{BB962C8B-B14F-4D97-AF65-F5344CB8AC3E}">
        <p14:creationId xmlns:p14="http://schemas.microsoft.com/office/powerpoint/2010/main" val="1765391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23</a:t>
            </a:fld>
            <a:endParaRPr lang="en-CA"/>
          </a:p>
        </p:txBody>
      </p:sp>
    </p:spTree>
    <p:extLst>
      <p:ext uri="{BB962C8B-B14F-4D97-AF65-F5344CB8AC3E}">
        <p14:creationId xmlns:p14="http://schemas.microsoft.com/office/powerpoint/2010/main" val="15803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Parser</a:t>
            </a:r>
          </a:p>
          <a:p>
            <a:r>
              <a:rPr lang="en-CA" dirty="0" smtClean="0"/>
              <a:t>Firefox includes an HTML5-ready parser. This parser brings with it some </a:t>
            </a:r>
            <a:r>
              <a:rPr lang="en-CA" dirty="0" smtClean="0">
                <a:hlinkClick r:id="rId3"/>
              </a:rPr>
              <a:t>new capabilities, most notably inline SVG</a:t>
            </a:r>
            <a:r>
              <a:rPr lang="en-CA" dirty="0" smtClean="0"/>
              <a:t>, but also improves performance by running the parsing algorithm on its own processor. </a:t>
            </a:r>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27</a:t>
            </a:fld>
            <a:endParaRPr lang="en-CA"/>
          </a:p>
        </p:txBody>
      </p:sp>
    </p:spTree>
    <p:extLst>
      <p:ext uri="{BB962C8B-B14F-4D97-AF65-F5344CB8AC3E}">
        <p14:creationId xmlns:p14="http://schemas.microsoft.com/office/powerpoint/2010/main" val="1646810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28</a:t>
            </a:fld>
            <a:endParaRPr lang="en-CA"/>
          </a:p>
        </p:txBody>
      </p:sp>
    </p:spTree>
    <p:extLst>
      <p:ext uri="{BB962C8B-B14F-4D97-AF65-F5344CB8AC3E}">
        <p14:creationId xmlns:p14="http://schemas.microsoft.com/office/powerpoint/2010/main" val="1730757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solidFill>
                  <a:schemeClr val="tx1"/>
                </a:solidFill>
              </a:rPr>
              <a:t>WebM</a:t>
            </a:r>
            <a:r>
              <a:rPr lang="en-CA" dirty="0" smtClean="0">
                <a:solidFill>
                  <a:schemeClr val="tx1"/>
                </a:solidFill>
              </a:rPr>
              <a:t> and HD Video: As pioneers of HTML5 video standards, Firefox also supports the </a:t>
            </a:r>
            <a:r>
              <a:rPr lang="en-CA" dirty="0" err="1" smtClean="0">
                <a:solidFill>
                  <a:schemeClr val="tx1"/>
                </a:solidFill>
              </a:rPr>
              <a:t>WebM</a:t>
            </a:r>
            <a:r>
              <a:rPr lang="en-CA" dirty="0" smtClean="0">
                <a:solidFill>
                  <a:schemeClr val="tx1"/>
                </a:solidFill>
              </a:rPr>
              <a:t> format so you can watch open HD-quality video.</a:t>
            </a:r>
          </a:p>
          <a:p>
            <a:r>
              <a:rPr lang="en-CA" dirty="0" smtClean="0">
                <a:solidFill>
                  <a:schemeClr val="tx1"/>
                </a:solidFill>
              </a:rPr>
              <a:t>Enhanced File API: With added support for .click() to the File upload control, .slice and file API </a:t>
            </a:r>
            <a:r>
              <a:rPr lang="en-CA" dirty="0" err="1" smtClean="0">
                <a:solidFill>
                  <a:schemeClr val="tx1"/>
                </a:solidFill>
              </a:rPr>
              <a:t>urls</a:t>
            </a:r>
            <a:r>
              <a:rPr lang="en-CA" dirty="0" smtClean="0">
                <a:solidFill>
                  <a:schemeClr val="tx1"/>
                </a:solidFill>
              </a:rPr>
              <a:t>, Firefox allows developers to better customize the file upload experience.</a:t>
            </a:r>
          </a:p>
          <a:p>
            <a:r>
              <a:rPr lang="en-CA" dirty="0" smtClean="0">
                <a:solidFill>
                  <a:schemeClr val="tx1"/>
                </a:solidFill>
              </a:rPr>
              <a:t>Audio API: Firefox is changing the way media is integrated on the Web. HTML5 makes it easy for developers to use JavaScript to read and write audio data. We’ve exposed the raw audio data so you can create great sounds!</a:t>
            </a:r>
          </a:p>
          <a:p>
            <a:r>
              <a:rPr lang="en-CA" b="1" dirty="0" smtClean="0"/>
              <a:t>Multi-touch Support</a:t>
            </a:r>
          </a:p>
          <a:p>
            <a:r>
              <a:rPr lang="en-CA" dirty="0" smtClean="0"/>
              <a:t>Firefox now integrates multi-touch support for Windows 7, enabling you to interact with your browser in a whole new way.</a:t>
            </a:r>
          </a:p>
          <a:p>
            <a:r>
              <a:rPr lang="en-CA" dirty="0" smtClean="0">
                <a:solidFill>
                  <a:schemeClr val="tx1"/>
                </a:solidFill>
              </a:rPr>
              <a:t>Web Console</a:t>
            </a:r>
          </a:p>
          <a:p>
            <a:r>
              <a:rPr lang="en-CA" dirty="0" smtClean="0">
                <a:solidFill>
                  <a:schemeClr val="tx1"/>
                </a:solidFill>
              </a:rPr>
              <a:t>Want to know what makes cutting-edge sites tick? Firefox allows you to peek under the hood of dynamic web pages with this experimental analysis tool.</a:t>
            </a:r>
          </a:p>
          <a:p>
            <a:endParaRPr lang="en-CA" dirty="0" smtClean="0">
              <a:solidFill>
                <a:schemeClr val="tx1"/>
              </a:solidFill>
            </a:endParaRPr>
          </a:p>
          <a:p>
            <a:endParaRPr lang="en-CA" dirty="0" smtClean="0">
              <a:solidFill>
                <a:schemeClr val="tx1"/>
              </a:solidFill>
            </a:endParaRPr>
          </a:p>
          <a:p>
            <a:endParaRPr lang="en-CA" dirty="0">
              <a:solidFill>
                <a:schemeClr val="tx1"/>
              </a:solidFill>
            </a:endParaRPr>
          </a:p>
        </p:txBody>
      </p:sp>
      <p:sp>
        <p:nvSpPr>
          <p:cNvPr id="4" name="Slide Number Placeholder 3"/>
          <p:cNvSpPr>
            <a:spLocks noGrp="1"/>
          </p:cNvSpPr>
          <p:nvPr>
            <p:ph type="sldNum" sz="quarter" idx="10"/>
          </p:nvPr>
        </p:nvSpPr>
        <p:spPr/>
        <p:txBody>
          <a:bodyPr/>
          <a:lstStyle/>
          <a:p>
            <a:fld id="{F51A8077-CDB3-49AF-AEC2-5277CD20658B}" type="slidenum">
              <a:rPr lang="en-CA" smtClean="0"/>
              <a:t>30</a:t>
            </a:fld>
            <a:endParaRPr lang="en-CA"/>
          </a:p>
        </p:txBody>
      </p:sp>
    </p:spTree>
    <p:extLst>
      <p:ext uri="{BB962C8B-B14F-4D97-AF65-F5344CB8AC3E}">
        <p14:creationId xmlns:p14="http://schemas.microsoft.com/office/powerpoint/2010/main" val="407025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CA" dirty="0" smtClean="0"/>
              <a:t>By minimizing keystrokes, allowing users to zoom in on Web pages and supporting screen readers,</a:t>
            </a:r>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32</a:t>
            </a:fld>
            <a:endParaRPr lang="en-CA"/>
          </a:p>
        </p:txBody>
      </p:sp>
    </p:spTree>
    <p:extLst>
      <p:ext uri="{BB962C8B-B14F-4D97-AF65-F5344CB8AC3E}">
        <p14:creationId xmlns:p14="http://schemas.microsoft.com/office/powerpoint/2010/main" val="4111573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33</a:t>
            </a:fld>
            <a:endParaRPr lang="en-CA"/>
          </a:p>
        </p:txBody>
      </p:sp>
    </p:spTree>
    <p:extLst>
      <p:ext uri="{BB962C8B-B14F-4D97-AF65-F5344CB8AC3E}">
        <p14:creationId xmlns:p14="http://schemas.microsoft.com/office/powerpoint/2010/main" val="59371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CA" b="1" dirty="0" smtClean="0"/>
              <a:t>Better Text Rendering: </a:t>
            </a:r>
            <a:r>
              <a:rPr lang="en-CA" dirty="0" smtClean="0"/>
              <a:t>Read your language as it’s written—more like real life. Our graphics engine renders Arabic, Persian, Punjabi and other script languages in a remarkably seamless way.</a:t>
            </a:r>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34</a:t>
            </a:fld>
            <a:endParaRPr lang="en-CA"/>
          </a:p>
        </p:txBody>
      </p:sp>
    </p:spTree>
    <p:extLst>
      <p:ext uri="{BB962C8B-B14F-4D97-AF65-F5344CB8AC3E}">
        <p14:creationId xmlns:p14="http://schemas.microsoft.com/office/powerpoint/2010/main" val="353151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F51A8077-CDB3-49AF-AEC2-5277CD20658B}" type="slidenum">
              <a:rPr lang="en-CA" smtClean="0"/>
              <a:t>35</a:t>
            </a:fld>
            <a:endParaRPr lang="en-CA"/>
          </a:p>
        </p:txBody>
      </p:sp>
    </p:spTree>
    <p:extLst>
      <p:ext uri="{BB962C8B-B14F-4D97-AF65-F5344CB8AC3E}">
        <p14:creationId xmlns:p14="http://schemas.microsoft.com/office/powerpoint/2010/main" val="1552947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How Awesome</a:t>
            </a:r>
            <a:r>
              <a:rPr lang="en-CA" baseline="0" dirty="0" smtClean="0"/>
              <a:t> is the Awesome Bar? As awesome as a wizard riding a squid with a monkey apprentice, fighting robot sharks IN SPACE</a:t>
            </a:r>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6</a:t>
            </a:fld>
            <a:endParaRPr lang="en-CA"/>
          </a:p>
        </p:txBody>
      </p:sp>
    </p:spTree>
    <p:extLst>
      <p:ext uri="{BB962C8B-B14F-4D97-AF65-F5344CB8AC3E}">
        <p14:creationId xmlns:p14="http://schemas.microsoft.com/office/powerpoint/2010/main" val="3348051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Sync seamlessly connects your desktop and mobile </a:t>
            </a:r>
            <a:r>
              <a:rPr lang="en-CA" dirty="0" err="1" smtClean="0"/>
              <a:t>Firefoxes</a:t>
            </a:r>
            <a:r>
              <a:rPr lang="en-CA" dirty="0" smtClean="0"/>
              <a:t>, so you can access your browsing history, passwords, bookmarks and even open tabs no matter which device you use. Access years of desktop browsing the first day you fire up your mobile, and use saved passwords from your desktop to fill out forms on your phone.</a:t>
            </a:r>
          </a:p>
          <a:p>
            <a:r>
              <a:rPr lang="en-CA" dirty="0" smtClean="0"/>
              <a:t>Now you can surf the Web on your desktop, get up in the middle of browsing and have your open tabs ready and waiting on your mobile, just as you left them. Your browsing will never be the same! </a:t>
            </a:r>
            <a:r>
              <a:rPr lang="en-CA" dirty="0" smtClean="0">
                <a:hlinkClick r:id="rId3"/>
              </a:rPr>
              <a:t>Learn more about Sync</a:t>
            </a:r>
            <a:r>
              <a:rPr lang="en-CA" dirty="0" smtClean="0"/>
              <a:t> or </a:t>
            </a:r>
            <a:r>
              <a:rPr lang="en-CA" dirty="0" smtClean="0">
                <a:hlinkClick r:id="rId4"/>
              </a:rPr>
              <a:t>get Firefox on your phone</a:t>
            </a:r>
            <a:r>
              <a:rPr lang="en-CA" dirty="0" smtClean="0"/>
              <a:t>.</a:t>
            </a:r>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7</a:t>
            </a:fld>
            <a:endParaRPr lang="en-CA"/>
          </a:p>
        </p:txBody>
      </p:sp>
    </p:spTree>
    <p:extLst>
      <p:ext uri="{BB962C8B-B14F-4D97-AF65-F5344CB8AC3E}">
        <p14:creationId xmlns:p14="http://schemas.microsoft.com/office/powerpoint/2010/main" val="902558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Super Speed</a:t>
            </a:r>
          </a:p>
          <a:p>
            <a:r>
              <a:rPr lang="en-CA" dirty="0" smtClean="0"/>
              <a:t>With faster start-up times, rapid graphics rendering and improved page load speed, the latest version of Firefox is full of major performance improvements you’ll notice instantly. From integrating Compartments and more efficiently managing JavaScript objects to supporting ECMAScript5 and improvements to the </a:t>
            </a:r>
            <a:r>
              <a:rPr lang="en-CA" dirty="0" err="1" smtClean="0"/>
              <a:t>JägerMonkey</a:t>
            </a:r>
            <a:r>
              <a:rPr lang="en-CA" dirty="0" smtClean="0"/>
              <a:t> JavaScript engine, we’ve been working hard to make this the most powerful Firefox ever.</a:t>
            </a:r>
          </a:p>
          <a:p>
            <a:endParaRPr lang="en-CA" dirty="0" smtClean="0"/>
          </a:p>
          <a:p>
            <a:r>
              <a:rPr lang="en-CA" b="1" dirty="0" smtClean="0"/>
              <a:t>Real World Performance</a:t>
            </a:r>
          </a:p>
          <a:p>
            <a:r>
              <a:rPr lang="en-CA" dirty="0" smtClean="0"/>
              <a:t>Having a super-fast JavaScript engine is definitely important, but since those changes are often measured in milliseconds, sometimes what matters even more is the way the browser feels when you’re actually using it. That’s why we’re constantly optimizing Firefox to be great for the way you use the Web — things like making new tabs open up more quickly, or having the Awesome Bar provide results even faster. In the end, it’s about getting you where you need to go as quickly and easily as possible.</a:t>
            </a:r>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11</a:t>
            </a:fld>
            <a:endParaRPr lang="en-CA"/>
          </a:p>
        </p:txBody>
      </p:sp>
    </p:spTree>
    <p:extLst>
      <p:ext uri="{BB962C8B-B14F-4D97-AF65-F5344CB8AC3E}">
        <p14:creationId xmlns:p14="http://schemas.microsoft.com/office/powerpoint/2010/main" val="329869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Firefox provides uninterrupted browsing when there is a crash in the plugins for Adobe Flash, Apple QuickTime or Microsoft Silverlight. </a:t>
            </a:r>
          </a:p>
          <a:p>
            <a:r>
              <a:rPr lang="en-CA" dirty="0" smtClean="0"/>
              <a:t>If one of these commonly-used plugins crashes or freezes, it won't affect the rest of the browser. You can simply reload the page to restart the plugin and try again</a:t>
            </a:r>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13</a:t>
            </a:fld>
            <a:endParaRPr lang="en-CA"/>
          </a:p>
        </p:txBody>
      </p:sp>
    </p:spTree>
    <p:extLst>
      <p:ext uri="{BB962C8B-B14F-4D97-AF65-F5344CB8AC3E}">
        <p14:creationId xmlns:p14="http://schemas.microsoft.com/office/powerpoint/2010/main" val="193881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Super-fast graphics acceleration of video &amp; Web content with a new graphics system that uses Direct 2D &amp; 3D on Windows</a:t>
            </a:r>
          </a:p>
          <a:p>
            <a:r>
              <a:rPr lang="en-CA" dirty="0" err="1" smtClean="0"/>
              <a:t>WebGL</a:t>
            </a:r>
            <a:r>
              <a:rPr lang="en-CA" dirty="0" smtClean="0"/>
              <a:t> brings 3D graphics to Firefox, opening the door to vivid games and new kinds of visualizations and experiences</a:t>
            </a:r>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14</a:t>
            </a:fld>
            <a:endParaRPr lang="en-CA"/>
          </a:p>
        </p:txBody>
      </p:sp>
    </p:spTree>
    <p:extLst>
      <p:ext uri="{BB962C8B-B14F-4D97-AF65-F5344CB8AC3E}">
        <p14:creationId xmlns:p14="http://schemas.microsoft.com/office/powerpoint/2010/main" val="235685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Many sites track your online </a:t>
            </a:r>
            <a:r>
              <a:rPr lang="en-CA" dirty="0" err="1" smtClean="0"/>
              <a:t>behavior</a:t>
            </a:r>
            <a:r>
              <a:rPr lang="en-CA" dirty="0" smtClean="0"/>
              <a:t> and sell that data to advertisers. If that makes you uncomfortable, Firefox lets you tell sites you want to opt out of </a:t>
            </a:r>
            <a:r>
              <a:rPr lang="en-CA" dirty="0" err="1" smtClean="0"/>
              <a:t>behavioral</a:t>
            </a:r>
            <a:r>
              <a:rPr lang="en-CA" dirty="0" smtClean="0"/>
              <a:t> tracking and keep your browsing habits private.</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17</a:t>
            </a:fld>
            <a:endParaRPr lang="en-CA"/>
          </a:p>
        </p:txBody>
      </p:sp>
    </p:spTree>
    <p:extLst>
      <p:ext uri="{BB962C8B-B14F-4D97-AF65-F5344CB8AC3E}">
        <p14:creationId xmlns:p14="http://schemas.microsoft.com/office/powerpoint/2010/main" val="248224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Slip in and out of private browsing mode quickly to protect your browsing </a:t>
            </a:r>
          </a:p>
          <a:p>
            <a:r>
              <a:rPr lang="en-CA" b="1" dirty="0" smtClean="0"/>
              <a:t>Forget This Site</a:t>
            </a:r>
            <a:r>
              <a:rPr lang="en-CA" dirty="0" smtClean="0"/>
              <a:t>: Having second thoughts about having visited a certain site? Remove every trace of ever having been there!</a:t>
            </a:r>
          </a:p>
          <a:p>
            <a:r>
              <a:rPr lang="en-CA" b="1" dirty="0" smtClean="0"/>
              <a:t>Clear Recent History</a:t>
            </a:r>
          </a:p>
          <a:p>
            <a:r>
              <a:rPr lang="en-CA" dirty="0" smtClean="0"/>
              <a:t>Clear all your private data or just your activity over the past few hours with a few quick clicks. You have full control over what to delete, and then your info is gone for good—on your own computer or the one at your local library. It’s that easy.</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18</a:t>
            </a:fld>
            <a:endParaRPr lang="en-CA"/>
          </a:p>
        </p:txBody>
      </p:sp>
    </p:spTree>
    <p:extLst>
      <p:ext uri="{BB962C8B-B14F-4D97-AF65-F5344CB8AC3E}">
        <p14:creationId xmlns:p14="http://schemas.microsoft.com/office/powerpoint/2010/main" val="571939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Instant Web Site ID</a:t>
            </a:r>
          </a:p>
          <a:p>
            <a:r>
              <a:rPr lang="en-CA" dirty="0" smtClean="0"/>
              <a:t>Want to be extra sure about a site’s legitimacy before you make a purchase? Click on its favicon for an instant identity overview. Another click digs deeper: how many times have you visited? Are your passwords saved? Check up on suspicious sites, avoid Web forgeries and make sure a site is what it claims to be.</a:t>
            </a:r>
          </a:p>
          <a:p>
            <a:endParaRPr lang="en-CA" dirty="0"/>
          </a:p>
        </p:txBody>
      </p:sp>
      <p:sp>
        <p:nvSpPr>
          <p:cNvPr id="4" name="Slide Number Placeholder 3"/>
          <p:cNvSpPr>
            <a:spLocks noGrp="1"/>
          </p:cNvSpPr>
          <p:nvPr>
            <p:ph type="sldNum" sz="quarter" idx="10"/>
          </p:nvPr>
        </p:nvSpPr>
        <p:spPr/>
        <p:txBody>
          <a:bodyPr/>
          <a:lstStyle/>
          <a:p>
            <a:fld id="{F51A8077-CDB3-49AF-AEC2-5277CD20658B}" type="slidenum">
              <a:rPr lang="en-CA" smtClean="0"/>
              <a:t>19</a:t>
            </a:fld>
            <a:endParaRPr lang="en-CA"/>
          </a:p>
        </p:txBody>
      </p:sp>
    </p:spTree>
    <p:extLst>
      <p:ext uri="{BB962C8B-B14F-4D97-AF65-F5344CB8AC3E}">
        <p14:creationId xmlns:p14="http://schemas.microsoft.com/office/powerpoint/2010/main" val="794713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44624"/>
            <a:ext cx="7772400" cy="1470025"/>
          </a:xfrm>
        </p:spPr>
        <p:txBody>
          <a:bodyPr/>
          <a:lstStyle>
            <a:lvl1pPr>
              <a:defRPr>
                <a:effectLst>
                  <a:outerShdw blurRad="50800" dist="38100" dir="2700000" algn="tl" rotWithShape="0">
                    <a:prstClr val="black">
                      <a:alpha val="40000"/>
                    </a:prstClr>
                  </a:outerShdw>
                </a:effectLst>
              </a:defRPr>
            </a:lvl1pPr>
          </a:lstStyle>
          <a:p>
            <a:r>
              <a:rPr lang="en-US" dirty="0" smtClean="0"/>
              <a:t>Click to edit Master title style</a:t>
            </a:r>
            <a:endParaRPr lang="en-CA" dirty="0"/>
          </a:p>
        </p:txBody>
      </p:sp>
      <p:sp>
        <p:nvSpPr>
          <p:cNvPr id="3" name="Subtitle 2"/>
          <p:cNvSpPr>
            <a:spLocks noGrp="1"/>
          </p:cNvSpPr>
          <p:nvPr>
            <p:ph type="subTitle" idx="1"/>
          </p:nvPr>
        </p:nvSpPr>
        <p:spPr>
          <a:xfrm>
            <a:off x="1371600" y="1388368"/>
            <a:ext cx="6400800" cy="1752600"/>
          </a:xfrm>
        </p:spPr>
        <p:txBody>
          <a:bodyPr/>
          <a:lstStyle>
            <a:lvl1pPr marL="0" indent="0" algn="ctr">
              <a:buNone/>
              <a:defRPr>
                <a:solidFill>
                  <a:schemeClr val="bg1"/>
                </a:solidFill>
                <a:effectLst>
                  <a:outerShdw blurRad="50800" dist="38100" dir="2700000" algn="tl" rotWithShape="0">
                    <a:prstClr val="black">
                      <a:alpha val="40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CA" dirty="0"/>
          </a:p>
        </p:txBody>
      </p:sp>
      <p:sp>
        <p:nvSpPr>
          <p:cNvPr id="4" name="Date Placeholder 3"/>
          <p:cNvSpPr>
            <a:spLocks noGrp="1"/>
          </p:cNvSpPr>
          <p:nvPr>
            <p:ph type="dt" sz="half" idx="10"/>
          </p:nvPr>
        </p:nvSpPr>
        <p:spPr/>
        <p:txBody>
          <a:bodyPr/>
          <a:lstStyle/>
          <a:p>
            <a:fld id="{E9A45A8F-5D87-4AAA-9A06-AD11E5EB5F8B}" type="datetimeFigureOut">
              <a:rPr lang="en-CA" smtClean="0"/>
              <a:t>27/07/2011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A53DEE-530E-4E03-B30D-56DCCA05517F}" type="slidenum">
              <a:rPr lang="en-CA" smtClean="0"/>
              <a:t>‹#›</a:t>
            </a:fld>
            <a:endParaRPr lang="en-CA"/>
          </a:p>
        </p:txBody>
      </p:sp>
    </p:spTree>
    <p:extLst>
      <p:ext uri="{BB962C8B-B14F-4D97-AF65-F5344CB8AC3E}">
        <p14:creationId xmlns:p14="http://schemas.microsoft.com/office/powerpoint/2010/main" val="1071466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E9A45A8F-5D87-4AAA-9A06-AD11E5EB5F8B}" type="datetimeFigureOut">
              <a:rPr lang="en-CA" smtClean="0"/>
              <a:t>27/07/2011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A53DEE-530E-4E03-B30D-56DCCA05517F}" type="slidenum">
              <a:rPr lang="en-CA" smtClean="0"/>
              <a:t>‹#›</a:t>
            </a:fld>
            <a:endParaRPr lang="en-CA"/>
          </a:p>
        </p:txBody>
      </p:sp>
    </p:spTree>
    <p:extLst>
      <p:ext uri="{BB962C8B-B14F-4D97-AF65-F5344CB8AC3E}">
        <p14:creationId xmlns:p14="http://schemas.microsoft.com/office/powerpoint/2010/main" val="69873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lvl1pPr>
              <a:defRPr>
                <a:solidFill>
                  <a:schemeClr val="bg1"/>
                </a:solidFill>
                <a:effectLst>
                  <a:outerShdw blurRad="38100" dist="38100" dir="2700000" algn="tl">
                    <a:srgbClr val="000000">
                      <a:alpha val="43137"/>
                    </a:srgbClr>
                  </a:outerShdw>
                </a:effectLst>
              </a:defRPr>
            </a:lvl1pPr>
            <a:lvl2pPr>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9A45A8F-5D87-4AAA-9A06-AD11E5EB5F8B}" type="datetimeFigureOut">
              <a:rPr lang="en-CA" smtClean="0"/>
              <a:t>27/07/2011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A53DEE-530E-4E03-B30D-56DCCA05517F}" type="slidenum">
              <a:rPr lang="en-CA" smtClean="0"/>
              <a:t>‹#›</a:t>
            </a:fld>
            <a:endParaRPr lang="en-CA"/>
          </a:p>
        </p:txBody>
      </p:sp>
    </p:spTree>
    <p:extLst>
      <p:ext uri="{BB962C8B-B14F-4D97-AF65-F5344CB8AC3E}">
        <p14:creationId xmlns:p14="http://schemas.microsoft.com/office/powerpoint/2010/main" val="45791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solidFill>
                <a:effectLst>
                  <a:outerShdw blurRad="38100" dist="38100" dir="2700000" algn="tl">
                    <a:srgbClr val="000000">
                      <a:alpha val="43137"/>
                    </a:srgbClr>
                  </a:outerShdw>
                </a:effectLst>
              </a:defRPr>
            </a:lvl1pPr>
            <a:lvl2pPr>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9A45A8F-5D87-4AAA-9A06-AD11E5EB5F8B}" type="datetimeFigureOut">
              <a:rPr lang="en-CA" smtClean="0"/>
              <a:t>27/07/2011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A53DEE-530E-4E03-B30D-56DCCA05517F}" type="slidenum">
              <a:rPr lang="en-CA" smtClean="0"/>
              <a:t>‹#›</a:t>
            </a:fld>
            <a:endParaRPr lang="en-CA"/>
          </a:p>
        </p:txBody>
      </p:sp>
    </p:spTree>
    <p:extLst>
      <p:ext uri="{BB962C8B-B14F-4D97-AF65-F5344CB8AC3E}">
        <p14:creationId xmlns:p14="http://schemas.microsoft.com/office/powerpoint/2010/main" val="1578426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outerShdw blurRad="50800" dist="38100" dir="2700000" algn="tl" rotWithShape="0">
                    <a:prstClr val="black">
                      <a:alpha val="40000"/>
                    </a:prstClr>
                  </a:outerShdw>
                </a:effectLst>
              </a:defRPr>
            </a:lvl1pPr>
          </a:lstStyle>
          <a:p>
            <a:r>
              <a:rPr lang="en-US" smtClean="0"/>
              <a:t>Click to edit Master title style</a:t>
            </a:r>
            <a:endParaRPr lang="en-CA"/>
          </a:p>
        </p:txBody>
      </p:sp>
      <p:sp>
        <p:nvSpPr>
          <p:cNvPr id="3" name="Content Placeholder 2"/>
          <p:cNvSpPr>
            <a:spLocks noGrp="1"/>
          </p:cNvSpPr>
          <p:nvPr>
            <p:ph idx="1"/>
          </p:nvPr>
        </p:nvSpPr>
        <p:spPr>
          <a:xfrm>
            <a:off x="457200" y="1600200"/>
            <a:ext cx="8229600" cy="4493095"/>
          </a:xfrm>
          <a:noFill/>
        </p:spPr>
        <p:txBody>
          <a:bodyPr/>
          <a:lstStyle>
            <a:lvl1pPr>
              <a:defRPr>
                <a:solidFill>
                  <a:schemeClr val="bg1"/>
                </a:solidFill>
                <a:latin typeface="Meta-Normal" pitchFamily="2" charset="0"/>
              </a:defRPr>
            </a:lvl1pPr>
            <a:lvl2pPr marL="742950" indent="-285750">
              <a:buFont typeface="Arial" pitchFamily="34" charset="0"/>
              <a:buChar char="•"/>
              <a:defRPr>
                <a:solidFill>
                  <a:schemeClr val="bg1"/>
                </a:solidFill>
                <a:latin typeface="Meta-Normal" pitchFamily="2" charset="0"/>
              </a:defRPr>
            </a:lvl2pPr>
            <a:lvl3pPr>
              <a:defRPr>
                <a:solidFill>
                  <a:schemeClr val="bg1"/>
                </a:solidFill>
                <a:latin typeface="Meta-Normal" pitchFamily="2" charset="0"/>
              </a:defRPr>
            </a:lvl3pPr>
            <a:lvl4pPr marL="1600200" indent="-228600">
              <a:buFont typeface="Arial" pitchFamily="34" charset="0"/>
              <a:buChar char="•"/>
              <a:defRPr>
                <a:solidFill>
                  <a:schemeClr val="bg1"/>
                </a:solidFill>
                <a:latin typeface="Meta-Normal" pitchFamily="2" charset="0"/>
              </a:defRPr>
            </a:lvl4pPr>
            <a:lvl5pPr marL="2057400" indent="-228600">
              <a:buFont typeface="Arial" pitchFamily="34" charset="0"/>
              <a:buChar char="•"/>
              <a:defRPr>
                <a:solidFill>
                  <a:schemeClr val="bg1"/>
                </a:solidFill>
                <a:latin typeface="Meta-Normal"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10"/>
          </p:nvPr>
        </p:nvSpPr>
        <p:spPr/>
        <p:txBody>
          <a:bodyPr/>
          <a:lstStyle/>
          <a:p>
            <a:fld id="{E9A45A8F-5D87-4AAA-9A06-AD11E5EB5F8B}" type="datetimeFigureOut">
              <a:rPr lang="en-CA" smtClean="0"/>
              <a:t>27/07/2011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A53DEE-530E-4E03-B30D-56DCCA05517F}" type="slidenum">
              <a:rPr lang="en-CA" smtClean="0"/>
              <a:t>‹#›</a:t>
            </a:fld>
            <a:endParaRPr lang="en-CA"/>
          </a:p>
        </p:txBody>
      </p:sp>
    </p:spTree>
    <p:extLst>
      <p:ext uri="{BB962C8B-B14F-4D97-AF65-F5344CB8AC3E}">
        <p14:creationId xmlns:p14="http://schemas.microsoft.com/office/powerpoint/2010/main" val="210970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effectLst>
                  <a:outerShdw blurRad="50800" dist="38100" dir="2700000" algn="tl" rotWithShape="0">
                    <a:prstClr val="black">
                      <a:alpha val="40000"/>
                    </a:prstClr>
                  </a:outerShdw>
                </a:effectLst>
              </a:defRPr>
            </a:lvl1pPr>
          </a:lstStyle>
          <a:p>
            <a:r>
              <a:rPr lang="en-US" smtClean="0"/>
              <a:t>Click to edit Master title style</a:t>
            </a:r>
            <a:endParaRPr lang="en-CA"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effectLst>
                  <a:outerShdw blurRad="50800" dist="38100" dir="2700000" algn="tl" rotWithShape="0">
                    <a:prstClr val="black">
                      <a:alpha val="40000"/>
                    </a:prstClr>
                  </a:outerShdw>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A45A8F-5D87-4AAA-9A06-AD11E5EB5F8B}" type="datetimeFigureOut">
              <a:rPr lang="en-CA" smtClean="0"/>
              <a:t>27/07/2011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A53DEE-530E-4E03-B30D-56DCCA05517F}" type="slidenum">
              <a:rPr lang="en-CA" smtClean="0"/>
              <a:t>‹#›</a:t>
            </a:fld>
            <a:endParaRPr lang="en-CA"/>
          </a:p>
        </p:txBody>
      </p:sp>
    </p:spTree>
    <p:extLst>
      <p:ext uri="{BB962C8B-B14F-4D97-AF65-F5344CB8AC3E}">
        <p14:creationId xmlns:p14="http://schemas.microsoft.com/office/powerpoint/2010/main" val="266914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solidFill>
                <a:effectLst>
                  <a:outerShdw blurRad="38100" dist="38100" dir="2700000" algn="tl">
                    <a:srgbClr val="000000">
                      <a:alpha val="43137"/>
                    </a:srgbClr>
                  </a:outerShdw>
                </a:effectLst>
              </a:defRPr>
            </a:lvl1pPr>
            <a:lvl2pPr>
              <a:defRPr sz="2400">
                <a:solidFill>
                  <a:schemeClr val="bg1"/>
                </a:solidFill>
                <a:effectLst>
                  <a:outerShdw blurRad="38100" dist="38100" dir="2700000" algn="tl">
                    <a:srgbClr val="000000">
                      <a:alpha val="43137"/>
                    </a:srgbClr>
                  </a:outerShdw>
                </a:effectLst>
              </a:defRPr>
            </a:lvl2pPr>
            <a:lvl3pPr>
              <a:defRPr sz="2000">
                <a:solidFill>
                  <a:schemeClr val="bg1"/>
                </a:solidFill>
                <a:effectLst>
                  <a:outerShdw blurRad="38100" dist="38100" dir="2700000" algn="tl">
                    <a:srgbClr val="000000">
                      <a:alpha val="43137"/>
                    </a:srgbClr>
                  </a:outerShdw>
                </a:effectLst>
              </a:defRPr>
            </a:lvl3pPr>
            <a:lvl4pPr>
              <a:defRPr sz="1800">
                <a:solidFill>
                  <a:schemeClr val="bg1"/>
                </a:solidFill>
                <a:effectLst>
                  <a:outerShdw blurRad="38100" dist="38100" dir="2700000" algn="tl">
                    <a:srgbClr val="000000">
                      <a:alpha val="43137"/>
                    </a:srgbClr>
                  </a:outerShdw>
                </a:effectLst>
              </a:defRPr>
            </a:lvl4pPr>
            <a:lvl5pPr>
              <a:defRPr sz="1800">
                <a:solidFill>
                  <a:schemeClr val="bg1"/>
                </a:solidFill>
                <a:effectLst>
                  <a:outerShdw blurRad="38100" dist="38100" dir="2700000" algn="tl">
                    <a:srgbClr val="000000">
                      <a:alpha val="43137"/>
                    </a:srgbClr>
                  </a:outerShdw>
                </a:effectLs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solidFill>
                <a:effectLst>
                  <a:outerShdw blurRad="38100" dist="38100" dir="2700000" algn="tl">
                    <a:srgbClr val="000000">
                      <a:alpha val="43137"/>
                    </a:srgbClr>
                  </a:outerShdw>
                </a:effectLst>
              </a:defRPr>
            </a:lvl1pPr>
            <a:lvl2pPr>
              <a:defRPr sz="2400">
                <a:solidFill>
                  <a:schemeClr val="bg1"/>
                </a:solidFill>
                <a:effectLst>
                  <a:outerShdw blurRad="38100" dist="38100" dir="2700000" algn="tl">
                    <a:srgbClr val="000000">
                      <a:alpha val="43137"/>
                    </a:srgbClr>
                  </a:outerShdw>
                </a:effectLst>
              </a:defRPr>
            </a:lvl2pPr>
            <a:lvl3pPr>
              <a:defRPr sz="2000">
                <a:solidFill>
                  <a:schemeClr val="bg1"/>
                </a:solidFill>
                <a:effectLst>
                  <a:outerShdw blurRad="38100" dist="38100" dir="2700000" algn="tl">
                    <a:srgbClr val="000000">
                      <a:alpha val="43137"/>
                    </a:srgbClr>
                  </a:outerShdw>
                </a:effectLst>
              </a:defRPr>
            </a:lvl3pPr>
            <a:lvl4pPr>
              <a:defRPr sz="1800">
                <a:solidFill>
                  <a:schemeClr val="bg1"/>
                </a:solidFill>
                <a:effectLst>
                  <a:outerShdw blurRad="38100" dist="38100" dir="2700000" algn="tl">
                    <a:srgbClr val="000000">
                      <a:alpha val="43137"/>
                    </a:srgbClr>
                  </a:outerShdw>
                </a:effectLst>
              </a:defRPr>
            </a:lvl4pPr>
            <a:lvl5pPr>
              <a:defRPr sz="1800">
                <a:solidFill>
                  <a:schemeClr val="bg1"/>
                </a:solidFill>
                <a:effectLst>
                  <a:outerShdw blurRad="38100" dist="38100" dir="2700000" algn="tl">
                    <a:srgbClr val="000000">
                      <a:alpha val="43137"/>
                    </a:srgbClr>
                  </a:outerShdw>
                </a:effectLs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E9A45A8F-5D87-4AAA-9A06-AD11E5EB5F8B}" type="datetimeFigureOut">
              <a:rPr lang="en-CA" smtClean="0"/>
              <a:t>27/07/2011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A53DEE-530E-4E03-B30D-56DCCA05517F}" type="slidenum">
              <a:rPr lang="en-CA" smtClean="0"/>
              <a:t>‹#›</a:t>
            </a:fld>
            <a:endParaRPr lang="en-CA"/>
          </a:p>
        </p:txBody>
      </p:sp>
    </p:spTree>
    <p:extLst>
      <p:ext uri="{BB962C8B-B14F-4D97-AF65-F5344CB8AC3E}">
        <p14:creationId xmlns:p14="http://schemas.microsoft.com/office/powerpoint/2010/main" val="230266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tx1"/>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solidFill>
                <a:effectLst>
                  <a:outerShdw blurRad="38100" dist="38100" dir="2700000" algn="tl">
                    <a:srgbClr val="000000">
                      <a:alpha val="43137"/>
                    </a:srgbClr>
                  </a:outerShdw>
                </a:effectLst>
              </a:defRPr>
            </a:lvl1pPr>
            <a:lvl2pPr>
              <a:defRPr sz="2000">
                <a:solidFill>
                  <a:schemeClr val="bg1"/>
                </a:solidFill>
                <a:effectLst>
                  <a:outerShdw blurRad="38100" dist="38100" dir="2700000" algn="tl">
                    <a:srgbClr val="000000">
                      <a:alpha val="43137"/>
                    </a:srgbClr>
                  </a:outerShdw>
                </a:effectLst>
              </a:defRPr>
            </a:lvl2pPr>
            <a:lvl3pPr>
              <a:defRPr sz="1800">
                <a:solidFill>
                  <a:schemeClr val="bg1"/>
                </a:solidFill>
                <a:effectLst>
                  <a:outerShdw blurRad="38100" dist="38100" dir="2700000" algn="tl">
                    <a:srgbClr val="000000">
                      <a:alpha val="43137"/>
                    </a:srgbClr>
                  </a:outerShdw>
                </a:effectLst>
              </a:defRPr>
            </a:lvl3pPr>
            <a:lvl4pPr>
              <a:defRPr sz="1600">
                <a:solidFill>
                  <a:schemeClr val="bg1"/>
                </a:solidFill>
                <a:effectLst>
                  <a:outerShdw blurRad="38100" dist="38100" dir="2700000" algn="tl">
                    <a:srgbClr val="000000">
                      <a:alpha val="43137"/>
                    </a:srgbClr>
                  </a:outerShdw>
                </a:effectLst>
              </a:defRPr>
            </a:lvl4pPr>
            <a:lvl5pPr>
              <a:defRPr sz="1600">
                <a:solidFill>
                  <a:schemeClr val="bg1"/>
                </a:solidFill>
                <a:effectLst>
                  <a:outerShdw blurRad="38100" dist="38100" dir="2700000" algn="tl">
                    <a:srgbClr val="000000">
                      <a:alpha val="43137"/>
                    </a:srgbClr>
                  </a:outerShdw>
                </a:effectLs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tx1"/>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solidFill>
                <a:effectLst>
                  <a:outerShdw blurRad="38100" dist="38100" dir="2700000" algn="tl">
                    <a:srgbClr val="000000">
                      <a:alpha val="43137"/>
                    </a:srgbClr>
                  </a:outerShdw>
                </a:effectLst>
              </a:defRPr>
            </a:lvl1pPr>
            <a:lvl2pPr>
              <a:defRPr sz="2000">
                <a:solidFill>
                  <a:schemeClr val="bg1"/>
                </a:solidFill>
                <a:effectLst>
                  <a:outerShdw blurRad="38100" dist="38100" dir="2700000" algn="tl">
                    <a:srgbClr val="000000">
                      <a:alpha val="43137"/>
                    </a:srgbClr>
                  </a:outerShdw>
                </a:effectLst>
              </a:defRPr>
            </a:lvl2pPr>
            <a:lvl3pPr>
              <a:defRPr sz="1800">
                <a:solidFill>
                  <a:schemeClr val="bg1"/>
                </a:solidFill>
                <a:effectLst>
                  <a:outerShdw blurRad="38100" dist="38100" dir="2700000" algn="tl">
                    <a:srgbClr val="000000">
                      <a:alpha val="43137"/>
                    </a:srgbClr>
                  </a:outerShdw>
                </a:effectLst>
              </a:defRPr>
            </a:lvl3pPr>
            <a:lvl4pPr>
              <a:defRPr sz="1600">
                <a:solidFill>
                  <a:schemeClr val="bg1"/>
                </a:solidFill>
                <a:effectLst>
                  <a:outerShdw blurRad="38100" dist="38100" dir="2700000" algn="tl">
                    <a:srgbClr val="000000">
                      <a:alpha val="43137"/>
                    </a:srgbClr>
                  </a:outerShdw>
                </a:effectLst>
              </a:defRPr>
            </a:lvl4pPr>
            <a:lvl5pPr>
              <a:defRPr sz="1600">
                <a:solidFill>
                  <a:schemeClr val="bg1"/>
                </a:solidFill>
                <a:effectLst>
                  <a:outerShdw blurRad="38100" dist="38100" dir="2700000" algn="tl">
                    <a:srgbClr val="000000">
                      <a:alpha val="43137"/>
                    </a:srgbClr>
                  </a:outerShdw>
                </a:effectLs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E9A45A8F-5D87-4AAA-9A06-AD11E5EB5F8B}" type="datetimeFigureOut">
              <a:rPr lang="en-CA" smtClean="0"/>
              <a:t>27/07/2011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4A53DEE-530E-4E03-B30D-56DCCA05517F}" type="slidenum">
              <a:rPr lang="en-CA" smtClean="0"/>
              <a:t>‹#›</a:t>
            </a:fld>
            <a:endParaRPr lang="en-CA"/>
          </a:p>
        </p:txBody>
      </p:sp>
    </p:spTree>
    <p:extLst>
      <p:ext uri="{BB962C8B-B14F-4D97-AF65-F5344CB8AC3E}">
        <p14:creationId xmlns:p14="http://schemas.microsoft.com/office/powerpoint/2010/main" val="3323757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E9A45A8F-5D87-4AAA-9A06-AD11E5EB5F8B}" type="datetimeFigureOut">
              <a:rPr lang="en-CA" smtClean="0"/>
              <a:t>27/07/2011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4A53DEE-530E-4E03-B30D-56DCCA05517F}" type="slidenum">
              <a:rPr lang="en-CA" smtClean="0"/>
              <a:t>‹#›</a:t>
            </a:fld>
            <a:endParaRPr lang="en-CA"/>
          </a:p>
        </p:txBody>
      </p:sp>
    </p:spTree>
    <p:extLst>
      <p:ext uri="{BB962C8B-B14F-4D97-AF65-F5344CB8AC3E}">
        <p14:creationId xmlns:p14="http://schemas.microsoft.com/office/powerpoint/2010/main" val="2983673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A45A8F-5D87-4AAA-9A06-AD11E5EB5F8B}" type="datetimeFigureOut">
              <a:rPr lang="en-CA" smtClean="0"/>
              <a:t>27/07/2011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4A53DEE-530E-4E03-B30D-56DCCA05517F}" type="slidenum">
              <a:rPr lang="en-CA" smtClean="0"/>
              <a:t>‹#›</a:t>
            </a:fld>
            <a:endParaRPr lang="en-CA"/>
          </a:p>
        </p:txBody>
      </p:sp>
    </p:spTree>
    <p:extLst>
      <p:ext uri="{BB962C8B-B14F-4D97-AF65-F5344CB8AC3E}">
        <p14:creationId xmlns:p14="http://schemas.microsoft.com/office/powerpoint/2010/main" val="1290602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wasak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A45A8F-5D87-4AAA-9A06-AD11E5EB5F8B}" type="datetimeFigureOut">
              <a:rPr lang="en-CA" smtClean="0"/>
              <a:t>27/07/2011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4A53DEE-530E-4E03-B30D-56DCCA05517F}" type="slidenum">
              <a:rPr lang="en-CA" smtClean="0"/>
              <a:t>‹#›</a:t>
            </a:fld>
            <a:endParaRPr lang="en-CA"/>
          </a:p>
        </p:txBody>
      </p:sp>
      <p:sp>
        <p:nvSpPr>
          <p:cNvPr id="5" name="Content Placeholder 2"/>
          <p:cNvSpPr>
            <a:spLocks noGrp="1"/>
          </p:cNvSpPr>
          <p:nvPr>
            <p:ph idx="1"/>
          </p:nvPr>
        </p:nvSpPr>
        <p:spPr>
          <a:xfrm>
            <a:off x="457200" y="1600200"/>
            <a:ext cx="8229600" cy="4493095"/>
          </a:xfrm>
          <a:noFill/>
        </p:spPr>
        <p:txBody>
          <a:bodyPr>
            <a:normAutofit/>
          </a:bodyPr>
          <a:lstStyle>
            <a:lvl1pPr marL="0" indent="0" algn="ctr">
              <a:buNone/>
              <a:defRPr sz="6600" b="1">
                <a:solidFill>
                  <a:schemeClr val="bg1"/>
                </a:solidFill>
                <a:effectLst>
                  <a:outerShdw blurRad="50800" dist="38100" dir="2700000" algn="tl" rotWithShape="0">
                    <a:prstClr val="black">
                      <a:alpha val="40000"/>
                    </a:prstClr>
                  </a:outerShdw>
                </a:effectLst>
                <a:latin typeface="Meta-Medium" pitchFamily="2" charset="0"/>
              </a:defRPr>
            </a:lvl1pPr>
            <a:lvl2pPr marL="457200" indent="0">
              <a:buNone/>
              <a:defRPr>
                <a:solidFill>
                  <a:schemeClr val="bg1"/>
                </a:solidFill>
                <a:latin typeface="Meta-Normal" pitchFamily="2" charset="0"/>
              </a:defRPr>
            </a:lvl2pPr>
            <a:lvl3pPr marL="914400" indent="0">
              <a:buNone/>
              <a:defRPr>
                <a:solidFill>
                  <a:schemeClr val="bg1"/>
                </a:solidFill>
                <a:latin typeface="Meta-Normal" pitchFamily="2" charset="0"/>
              </a:defRPr>
            </a:lvl3pPr>
            <a:lvl4pPr marL="1371600" indent="0">
              <a:buNone/>
              <a:defRPr>
                <a:solidFill>
                  <a:schemeClr val="bg1"/>
                </a:solidFill>
                <a:latin typeface="Meta-Normal" pitchFamily="2" charset="0"/>
              </a:defRPr>
            </a:lvl4pPr>
            <a:lvl5pPr marL="1828800" indent="0">
              <a:buNone/>
              <a:defRPr>
                <a:solidFill>
                  <a:schemeClr val="bg1"/>
                </a:solidFill>
                <a:latin typeface="Meta-Normal" pitchFamily="2" charset="0"/>
              </a:defRPr>
            </a:lvl5pPr>
          </a:lstStyle>
          <a:p>
            <a:pPr lvl="0"/>
            <a:r>
              <a:rPr lang="en-US" dirty="0" smtClean="0"/>
              <a:t>Click to edit Master text styles</a:t>
            </a:r>
          </a:p>
        </p:txBody>
      </p:sp>
    </p:spTree>
    <p:extLst>
      <p:ext uri="{BB962C8B-B14F-4D97-AF65-F5344CB8AC3E}">
        <p14:creationId xmlns:p14="http://schemas.microsoft.com/office/powerpoint/2010/main" val="341421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effectLst>
                  <a:outerShdw blurRad="38100" dist="38100" dir="2700000" algn="tl">
                    <a:srgbClr val="000000">
                      <a:alpha val="43137"/>
                    </a:srgbClr>
                  </a:outerShdw>
                </a:effectLst>
              </a:defRPr>
            </a:lvl1pPr>
            <a:lvl2pPr>
              <a:defRPr sz="2800">
                <a:solidFill>
                  <a:schemeClr val="bg1"/>
                </a:solidFill>
                <a:effectLst>
                  <a:outerShdw blurRad="38100" dist="38100" dir="2700000" algn="tl">
                    <a:srgbClr val="000000">
                      <a:alpha val="43137"/>
                    </a:srgbClr>
                  </a:outerShdw>
                </a:effectLst>
              </a:defRPr>
            </a:lvl2pPr>
            <a:lvl3pPr>
              <a:defRPr sz="2400">
                <a:solidFill>
                  <a:schemeClr val="bg1"/>
                </a:solidFill>
                <a:effectLst>
                  <a:outerShdw blurRad="38100" dist="38100" dir="2700000" algn="tl">
                    <a:srgbClr val="000000">
                      <a:alpha val="43137"/>
                    </a:srgbClr>
                  </a:outerShdw>
                </a:effectLst>
              </a:defRPr>
            </a:lvl3pPr>
            <a:lvl4pPr>
              <a:defRPr sz="2000">
                <a:solidFill>
                  <a:schemeClr val="bg1"/>
                </a:solidFill>
                <a:effectLst>
                  <a:outerShdw blurRad="38100" dist="38100" dir="2700000" algn="tl">
                    <a:srgbClr val="000000">
                      <a:alpha val="43137"/>
                    </a:srgbClr>
                  </a:outerShdw>
                </a:effectLst>
              </a:defRPr>
            </a:lvl4pPr>
            <a:lvl5pPr>
              <a:defRPr sz="2000">
                <a:solidFill>
                  <a:schemeClr val="bg1"/>
                </a:solidFill>
                <a:effectLst>
                  <a:outerShdw blurRad="38100" dist="38100" dir="2700000" algn="tl">
                    <a:srgbClr val="000000">
                      <a:alpha val="43137"/>
                    </a:srgbClr>
                  </a:outerShdw>
                </a:effectLs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solidFill>
                <a:effectLst>
                  <a:outerShdw blurRad="38100" dist="38100" dir="2700000" algn="tl">
                    <a:srgbClr val="000000">
                      <a:alpha val="43137"/>
                    </a:srgbClr>
                  </a:outerShdw>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A45A8F-5D87-4AAA-9A06-AD11E5EB5F8B}" type="datetimeFigureOut">
              <a:rPr lang="en-CA" smtClean="0"/>
              <a:t>27/07/2011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A53DEE-530E-4E03-B30D-56DCCA05517F}" type="slidenum">
              <a:rPr lang="en-CA" smtClean="0"/>
              <a:t>‹#›</a:t>
            </a:fld>
            <a:endParaRPr lang="en-CA"/>
          </a:p>
        </p:txBody>
      </p:sp>
    </p:spTree>
    <p:extLst>
      <p:ext uri="{BB962C8B-B14F-4D97-AF65-F5344CB8AC3E}">
        <p14:creationId xmlns:p14="http://schemas.microsoft.com/office/powerpoint/2010/main" val="3928593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eta-Normal" pitchFamily="2" charset="0"/>
              </a:defRPr>
            </a:lvl1pPr>
          </a:lstStyle>
          <a:p>
            <a:fld id="{E9A45A8F-5D87-4AAA-9A06-AD11E5EB5F8B}" type="datetimeFigureOut">
              <a:rPr lang="en-CA" smtClean="0"/>
              <a:pPr/>
              <a:t>27/07/2011</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eta-Normal" pitchFamily="2" charset="0"/>
              </a:defRPr>
            </a:lvl1pPr>
          </a:lstStyle>
          <a:p>
            <a:endParaRPr lang="en-CA"/>
          </a:p>
        </p:txBody>
      </p:sp>
      <p:sp>
        <p:nvSpPr>
          <p:cNvPr id="6" name="Slide Number Placeholder 5"/>
          <p:cNvSpPr>
            <a:spLocks noGrp="1"/>
          </p:cNvSpPr>
          <p:nvPr>
            <p:ph type="sldNum" sz="quarter" idx="4"/>
          </p:nvPr>
        </p:nvSpPr>
        <p:spPr>
          <a:xfrm>
            <a:off x="6553200" y="6356350"/>
            <a:ext cx="1187152" cy="365125"/>
          </a:xfrm>
          <a:prstGeom prst="rect">
            <a:avLst/>
          </a:prstGeom>
        </p:spPr>
        <p:txBody>
          <a:bodyPr vert="horz" lIns="91440" tIns="45720" rIns="91440" bIns="45720" rtlCol="0" anchor="ctr"/>
          <a:lstStyle>
            <a:lvl1pPr algn="r">
              <a:defRPr sz="1200">
                <a:solidFill>
                  <a:schemeClr val="tx1">
                    <a:tint val="75000"/>
                  </a:schemeClr>
                </a:solidFill>
                <a:latin typeface="Meta-Normal" pitchFamily="2" charset="0"/>
              </a:defRPr>
            </a:lvl1pPr>
          </a:lstStyle>
          <a:p>
            <a:fld id="{44A53DEE-530E-4E03-B30D-56DCCA05517F}" type="slidenum">
              <a:rPr lang="en-CA" smtClean="0"/>
              <a:pPr/>
              <a:t>‹#›</a:t>
            </a:fld>
            <a:endParaRPr lang="en-CA"/>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84368" y="5770113"/>
            <a:ext cx="1052736" cy="1052736"/>
          </a:xfrm>
          <a:prstGeom prst="rect">
            <a:avLst/>
          </a:prstGeom>
        </p:spPr>
      </p:pic>
    </p:spTree>
    <p:extLst>
      <p:ext uri="{BB962C8B-B14F-4D97-AF65-F5344CB8AC3E}">
        <p14:creationId xmlns:p14="http://schemas.microsoft.com/office/powerpoint/2010/main" val="3822538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b="1" kern="1200">
          <a:solidFill>
            <a:schemeClr val="tx1"/>
          </a:solidFill>
          <a:effectLst>
            <a:outerShdw blurRad="50800" dist="38100" dir="2700000" algn="tl" rotWithShape="0">
              <a:prstClr val="black">
                <a:alpha val="40000"/>
              </a:prstClr>
            </a:outerShdw>
          </a:effectLst>
          <a:latin typeface="Meta-Medium"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b="0" kern="1200">
          <a:solidFill>
            <a:schemeClr val="tx1"/>
          </a:solidFill>
          <a:latin typeface="Meta-Normal" pitchFamily="2" charset="0"/>
          <a:ea typeface="+mn-ea"/>
          <a:cs typeface="+mn-cs"/>
        </a:defRPr>
      </a:lvl1pPr>
      <a:lvl2pPr marL="742950" indent="-285750" algn="l" defTabSz="914400" rtl="0" eaLnBrk="1" latinLnBrk="0" hangingPunct="1">
        <a:spcBef>
          <a:spcPct val="20000"/>
        </a:spcBef>
        <a:buFont typeface="Arial" pitchFamily="34" charset="0"/>
        <a:buChar char="–"/>
        <a:defRPr sz="2800" b="0" kern="1200">
          <a:solidFill>
            <a:schemeClr val="tx1"/>
          </a:solidFill>
          <a:latin typeface="Meta-Normal" pitchFamily="2" charset="0"/>
          <a:ea typeface="+mn-ea"/>
          <a:cs typeface="+mn-cs"/>
        </a:defRPr>
      </a:lvl2pPr>
      <a:lvl3pPr marL="1143000" indent="-228600" algn="l" defTabSz="914400" rtl="0" eaLnBrk="1" latinLnBrk="0" hangingPunct="1">
        <a:spcBef>
          <a:spcPct val="20000"/>
        </a:spcBef>
        <a:buFont typeface="Arial" pitchFamily="34" charset="0"/>
        <a:buChar char="•"/>
        <a:defRPr sz="2400" b="0" kern="1200">
          <a:solidFill>
            <a:schemeClr val="tx1"/>
          </a:solidFill>
          <a:latin typeface="Meta-Normal" pitchFamily="2" charset="0"/>
          <a:ea typeface="+mn-ea"/>
          <a:cs typeface="+mn-cs"/>
        </a:defRPr>
      </a:lvl3pPr>
      <a:lvl4pPr marL="1600200" indent="-228600" algn="l" defTabSz="914400" rtl="0" eaLnBrk="1" latinLnBrk="0" hangingPunct="1">
        <a:spcBef>
          <a:spcPct val="20000"/>
        </a:spcBef>
        <a:buFont typeface="Arial" pitchFamily="34" charset="0"/>
        <a:buChar char="–"/>
        <a:defRPr sz="2000" b="0" kern="1200">
          <a:solidFill>
            <a:schemeClr val="tx1"/>
          </a:solidFill>
          <a:latin typeface="Meta-Normal" pitchFamily="2" charset="0"/>
          <a:ea typeface="+mn-ea"/>
          <a:cs typeface="+mn-cs"/>
        </a:defRPr>
      </a:lvl4pPr>
      <a:lvl5pPr marL="2057400" indent="-228600" algn="l" defTabSz="914400" rtl="0" eaLnBrk="1" latinLnBrk="0" hangingPunct="1">
        <a:spcBef>
          <a:spcPct val="20000"/>
        </a:spcBef>
        <a:buFont typeface="Arial" pitchFamily="34" charset="0"/>
        <a:buChar char="»"/>
        <a:defRPr sz="2000" b="0" kern="1200">
          <a:solidFill>
            <a:schemeClr val="tx1"/>
          </a:solidFill>
          <a:latin typeface="Meta-Normal"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CA" sz="9600" b="1" dirty="0" smtClean="0">
                <a:effectLst>
                  <a:outerShdw blurRad="50800" dist="38100" dir="2700000" algn="tl" rotWithShape="0">
                    <a:prstClr val="black">
                      <a:alpha val="40000"/>
                    </a:prstClr>
                  </a:outerShdw>
                </a:effectLst>
                <a:latin typeface="Meta-Medium" pitchFamily="2" charset="0"/>
              </a:rPr>
              <a:t>Firefox 4</a:t>
            </a:r>
            <a:endParaRPr lang="en-CA" sz="9600" b="1" dirty="0">
              <a:effectLst>
                <a:outerShdw blurRad="50800" dist="38100" dir="2700000" algn="tl" rotWithShape="0">
                  <a:prstClr val="black">
                    <a:alpha val="40000"/>
                  </a:prstClr>
                </a:outerShdw>
              </a:effectLst>
              <a:latin typeface="Meta-Medium" pitchFamily="2" charset="0"/>
            </a:endParaRPr>
          </a:p>
        </p:txBody>
      </p:sp>
      <p:sp>
        <p:nvSpPr>
          <p:cNvPr id="5" name="Subtitle 4"/>
          <p:cNvSpPr>
            <a:spLocks noGrp="1"/>
          </p:cNvSpPr>
          <p:nvPr>
            <p:ph type="subTitle" idx="1"/>
          </p:nvPr>
        </p:nvSpPr>
        <p:spPr>
          <a:xfrm>
            <a:off x="1371600" y="1532384"/>
            <a:ext cx="6656784" cy="1752600"/>
          </a:xfrm>
        </p:spPr>
        <p:txBody>
          <a:bodyPr/>
          <a:lstStyle/>
          <a:p>
            <a:r>
              <a:rPr lang="en-CA" b="1" dirty="0" smtClean="0">
                <a:solidFill>
                  <a:schemeClr val="bg1"/>
                </a:solidFill>
                <a:effectLst>
                  <a:outerShdw blurRad="50800" dist="38100" dir="2700000" algn="tl" rotWithShape="0">
                    <a:prstClr val="black">
                      <a:alpha val="40000"/>
                    </a:prstClr>
                  </a:outerShdw>
                </a:effectLst>
              </a:rPr>
              <a:t>The New Awesome of the Open Web</a:t>
            </a:r>
            <a:endParaRPr lang="en-CA" b="1"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2030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High Performance</a:t>
            </a:r>
            <a:endParaRPr lang="en-CA" dirty="0"/>
          </a:p>
        </p:txBody>
      </p:sp>
      <p:sp>
        <p:nvSpPr>
          <p:cNvPr id="3" name="Text Placeholder 2"/>
          <p:cNvSpPr>
            <a:spLocks noGrp="1"/>
          </p:cNvSpPr>
          <p:nvPr>
            <p:ph type="body" idx="1"/>
          </p:nvPr>
        </p:nvSpPr>
        <p:spPr/>
        <p:txBody>
          <a:bodyPr/>
          <a:lstStyle/>
          <a:p>
            <a:r>
              <a:rPr lang="en-CA" dirty="0" smtClean="0"/>
              <a:t>Super Speed, Crash Protection &amp; More</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3429000"/>
            <a:ext cx="762000" cy="1047750"/>
          </a:xfrm>
          <a:prstGeom prst="rect">
            <a:avLst/>
          </a:prstGeom>
        </p:spPr>
      </p:pic>
    </p:spTree>
    <p:extLst>
      <p:ext uri="{BB962C8B-B14F-4D97-AF65-F5344CB8AC3E}">
        <p14:creationId xmlns:p14="http://schemas.microsoft.com/office/powerpoint/2010/main" val="7694364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Fastest Firefox </a:t>
            </a:r>
            <a:r>
              <a:rPr lang="en-CA" dirty="0" err="1" smtClean="0"/>
              <a:t>Evar</a:t>
            </a:r>
            <a:endParaRPr lang="en-CA" dirty="0"/>
          </a:p>
        </p:txBody>
      </p:sp>
      <p:sp>
        <p:nvSpPr>
          <p:cNvPr id="3" name="Content Placeholder 2"/>
          <p:cNvSpPr>
            <a:spLocks noGrp="1"/>
          </p:cNvSpPr>
          <p:nvPr>
            <p:ph sz="half" idx="1"/>
          </p:nvPr>
        </p:nvSpPr>
        <p:spPr/>
        <p:txBody>
          <a:bodyPr>
            <a:normAutofit/>
          </a:bodyPr>
          <a:lstStyle/>
          <a:p>
            <a:r>
              <a:rPr lang="en-CA" dirty="0"/>
              <a:t>View Web pages way faster, using less of your computer’s memory.</a:t>
            </a:r>
          </a:p>
          <a:p>
            <a:r>
              <a:rPr lang="en-CA" dirty="0" smtClean="0"/>
              <a:t>6 times </a:t>
            </a:r>
            <a:r>
              <a:rPr lang="en-CA" dirty="0"/>
              <a:t>faster </a:t>
            </a:r>
            <a:endParaRPr lang="en-CA" dirty="0" smtClean="0"/>
          </a:p>
          <a:p>
            <a:r>
              <a:rPr lang="en-CA" dirty="0" smtClean="0"/>
              <a:t>Improved </a:t>
            </a:r>
            <a:r>
              <a:rPr lang="en-CA" dirty="0"/>
              <a:t>start-up </a:t>
            </a:r>
            <a:r>
              <a:rPr lang="en-CA" dirty="0" smtClean="0"/>
              <a:t>&amp; page </a:t>
            </a:r>
            <a:r>
              <a:rPr lang="en-CA" dirty="0"/>
              <a:t>load </a:t>
            </a:r>
            <a:r>
              <a:rPr lang="en-CA" dirty="0" smtClean="0"/>
              <a:t>times</a:t>
            </a:r>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26919" b="26618"/>
          <a:stretch/>
        </p:blipFill>
        <p:spPr bwMode="auto">
          <a:xfrm>
            <a:off x="4644008" y="1628800"/>
            <a:ext cx="4104456" cy="2744801"/>
          </a:xfrm>
          <a:prstGeom prst="rect">
            <a:avLst/>
          </a:prstGeom>
          <a:noFill/>
          <a:ln>
            <a:noFill/>
          </a:ln>
          <a:effectLst>
            <a:outerShdw blurRad="107950" dist="12700" dir="5400000" algn="ctr">
              <a:srgbClr val="000000"/>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644008" y="4212286"/>
            <a:ext cx="4104456" cy="1623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652121" y="4177671"/>
            <a:ext cx="3096344" cy="215444"/>
          </a:xfrm>
          <a:prstGeom prst="rect">
            <a:avLst/>
          </a:prstGeom>
          <a:noFill/>
        </p:spPr>
        <p:txBody>
          <a:bodyPr wrap="square" rtlCol="0">
            <a:spAutoFit/>
          </a:bodyPr>
          <a:lstStyle/>
          <a:p>
            <a:pPr algn="r"/>
            <a:r>
              <a:rPr lang="en-CA" sz="800" dirty="0">
                <a:solidFill>
                  <a:schemeClr val="tx1">
                    <a:lumMod val="50000"/>
                    <a:lumOff val="50000"/>
                  </a:schemeClr>
                </a:solidFill>
                <a:latin typeface="Meta-Normal" pitchFamily="2" charset="0"/>
              </a:rPr>
              <a:t>http://www.flickr.com/photos/lensdude/4891914929/</a:t>
            </a:r>
          </a:p>
        </p:txBody>
      </p:sp>
    </p:spTree>
    <p:extLst>
      <p:ext uri="{BB962C8B-B14F-4D97-AF65-F5344CB8AC3E}">
        <p14:creationId xmlns:p14="http://schemas.microsoft.com/office/powerpoint/2010/main" val="1013591347"/>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Fastest Firefox </a:t>
            </a:r>
            <a:r>
              <a:rPr lang="en-CA" dirty="0" err="1" smtClean="0"/>
              <a:t>Evar</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9672" y="1340768"/>
            <a:ext cx="5930265" cy="4492625"/>
          </a:xfrm>
          <a:effectLst>
            <a:reflection blurRad="6350" stA="50000" endA="275" endPos="40000" dist="101600" dir="5400000" sy="-100000" algn="bl" rotWithShape="0"/>
          </a:effectLst>
        </p:spPr>
      </p:pic>
    </p:spTree>
    <p:extLst>
      <p:ext uri="{BB962C8B-B14F-4D97-AF65-F5344CB8AC3E}">
        <p14:creationId xmlns:p14="http://schemas.microsoft.com/office/powerpoint/2010/main" val="710233029"/>
      </p:ext>
    </p:extLst>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Crash Protection</a:t>
            </a:r>
            <a:endParaRPr lang="en-CA" dirty="0"/>
          </a:p>
        </p:txBody>
      </p:sp>
      <p:sp>
        <p:nvSpPr>
          <p:cNvPr id="8" name="Content Placeholder 7"/>
          <p:cNvSpPr>
            <a:spLocks noGrp="1"/>
          </p:cNvSpPr>
          <p:nvPr>
            <p:ph sz="half" idx="2"/>
          </p:nvPr>
        </p:nvSpPr>
        <p:spPr/>
        <p:txBody>
          <a:bodyPr>
            <a:normAutofit/>
          </a:bodyPr>
          <a:lstStyle/>
          <a:p>
            <a:r>
              <a:rPr lang="en-CA" dirty="0" smtClean="0"/>
              <a:t>Recover from a crash of Adobe </a:t>
            </a:r>
            <a:r>
              <a:rPr lang="en-CA" dirty="0"/>
              <a:t>Flash, Apple QuickTime or Microsoft Silverlight. </a:t>
            </a:r>
          </a:p>
          <a:p>
            <a:r>
              <a:rPr lang="en-CA" dirty="0" smtClean="0"/>
              <a:t>Simply </a:t>
            </a:r>
            <a:r>
              <a:rPr lang="en-CA" dirty="0"/>
              <a:t>reload the page to restart the plugin and try again</a:t>
            </a:r>
          </a:p>
          <a:p>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438" y="1628800"/>
            <a:ext cx="4042554" cy="2880320"/>
          </a:xfrm>
          <a:prstGeom prst="rect">
            <a:avLst/>
          </a:prstGeom>
          <a:solidFill>
            <a:srgbClr val="FFFFFF">
              <a:shade val="85000"/>
            </a:srgbClr>
          </a:solidFill>
          <a:ln w="9525">
            <a:noFill/>
            <a:miter lim="800000"/>
            <a:headEnd/>
            <a:tailEnd/>
          </a:ln>
          <a:effectLst>
            <a:outerShdw blurRad="107950" dist="12700" dir="5400000" algn="ctr">
              <a:srgbClr val="000000"/>
            </a:outerShdw>
            <a:reflection blurRad="6350" stA="50000" endA="275" endPos="40000" dist="101600" dir="5400000" sy="-100000" algn="bl" rotWithShape="0"/>
          </a:effectLst>
          <a:extLst/>
        </p:spPr>
      </p:pic>
      <p:sp>
        <p:nvSpPr>
          <p:cNvPr id="6" name="Rectangle 5"/>
          <p:cNvSpPr/>
          <p:nvPr/>
        </p:nvSpPr>
        <p:spPr>
          <a:xfrm>
            <a:off x="457438" y="4346735"/>
            <a:ext cx="4042554" cy="1623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1465551" y="4312120"/>
            <a:ext cx="3096344" cy="178053"/>
          </a:xfrm>
          <a:prstGeom prst="rect">
            <a:avLst/>
          </a:prstGeom>
          <a:noFill/>
        </p:spPr>
        <p:txBody>
          <a:bodyPr wrap="square" rtlCol="0">
            <a:spAutoFit/>
          </a:bodyPr>
          <a:lstStyle/>
          <a:p>
            <a:pPr algn="r"/>
            <a:r>
              <a:rPr lang="en-CA" sz="800" dirty="0">
                <a:solidFill>
                  <a:schemeClr val="tx1">
                    <a:lumMod val="50000"/>
                    <a:lumOff val="50000"/>
                  </a:schemeClr>
                </a:solidFill>
                <a:latin typeface="Meta-Normal" pitchFamily="2" charset="0"/>
              </a:rPr>
              <a:t>http://www.flickr.com/photos/cannibal_stew/4471818425/</a:t>
            </a:r>
          </a:p>
        </p:txBody>
      </p:sp>
    </p:spTree>
    <p:extLst>
      <p:ext uri="{BB962C8B-B14F-4D97-AF65-F5344CB8AC3E}">
        <p14:creationId xmlns:p14="http://schemas.microsoft.com/office/powerpoint/2010/main" val="3368476874"/>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Hardware Acceleration</a:t>
            </a:r>
            <a:endParaRPr lang="en-CA" dirty="0"/>
          </a:p>
        </p:txBody>
      </p:sp>
      <p:sp>
        <p:nvSpPr>
          <p:cNvPr id="6" name="Content Placeholder 5"/>
          <p:cNvSpPr>
            <a:spLocks noGrp="1"/>
          </p:cNvSpPr>
          <p:nvPr>
            <p:ph sz="half" idx="1"/>
          </p:nvPr>
        </p:nvSpPr>
        <p:spPr/>
        <p:txBody>
          <a:bodyPr/>
          <a:lstStyle/>
          <a:p>
            <a:r>
              <a:rPr lang="en-CA" dirty="0" smtClean="0"/>
              <a:t>Super-fast graphics</a:t>
            </a:r>
          </a:p>
          <a:p>
            <a:r>
              <a:rPr lang="en-CA" dirty="0" err="1" smtClean="0"/>
              <a:t>WebGL</a:t>
            </a:r>
            <a:r>
              <a:rPr lang="en-CA" dirty="0" smtClean="0"/>
              <a:t> bring 3D to Firefox</a:t>
            </a:r>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628800"/>
            <a:ext cx="4128784" cy="2754673"/>
          </a:xfrm>
          <a:prstGeom prst="rect">
            <a:avLst/>
          </a:prstGeom>
          <a:noFill/>
          <a:ln w="9525">
            <a:noFill/>
            <a:miter lim="800000"/>
            <a:headEnd/>
            <a:tailEnd/>
          </a:ln>
          <a:effectLst>
            <a:outerShdw blurRad="107950" dist="12700" dir="5400000" algn="ctr">
              <a:srgbClr val="000000"/>
            </a:outerShdw>
            <a:reflection blurRad="6350" stA="50000" endA="300" endPos="38500" dist="50800" dir="5400000" sy="-100000" algn="bl" rotWithShape="0"/>
          </a:effectLst>
          <a:extLst>
            <a:ext uri="{909E8E84-426E-40DD-AFC4-6F175D3DCCD1}">
              <a14:hiddenFill xmlns:a14="http://schemas.microsoft.com/office/drawing/2010/main">
                <a:solidFill>
                  <a:schemeClr val="accent1"/>
                </a:solidFill>
              </a14:hiddenFill>
            </a:ext>
          </a:extLst>
        </p:spPr>
      </p:pic>
      <p:sp>
        <p:nvSpPr>
          <p:cNvPr id="9" name="Rectangle 8"/>
          <p:cNvSpPr/>
          <p:nvPr/>
        </p:nvSpPr>
        <p:spPr>
          <a:xfrm>
            <a:off x="4652960" y="4221087"/>
            <a:ext cx="4119832" cy="1623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5661073" y="4167776"/>
            <a:ext cx="3096344" cy="215444"/>
          </a:xfrm>
          <a:prstGeom prst="rect">
            <a:avLst/>
          </a:prstGeom>
          <a:noFill/>
        </p:spPr>
        <p:txBody>
          <a:bodyPr wrap="square" rtlCol="0">
            <a:spAutoFit/>
          </a:bodyPr>
          <a:lstStyle/>
          <a:p>
            <a:pPr algn="r"/>
            <a:r>
              <a:rPr lang="en-CA" sz="800" dirty="0">
                <a:solidFill>
                  <a:schemeClr val="tx1">
                    <a:lumMod val="65000"/>
                    <a:lumOff val="35000"/>
                  </a:schemeClr>
                </a:solidFill>
                <a:latin typeface="Meta-Normal" pitchFamily="2" charset="0"/>
              </a:rPr>
              <a:t>http://www.flickr.com/photos/joes-place/4941060146</a:t>
            </a:r>
          </a:p>
        </p:txBody>
      </p:sp>
    </p:spTree>
    <p:extLst>
      <p:ext uri="{BB962C8B-B14F-4D97-AF65-F5344CB8AC3E}">
        <p14:creationId xmlns:p14="http://schemas.microsoft.com/office/powerpoint/2010/main" val="2187752083"/>
      </p:ext>
    </p:extLst>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Advanced Security</a:t>
            </a:r>
            <a:endParaRPr lang="en-CA" dirty="0"/>
          </a:p>
        </p:txBody>
      </p:sp>
      <p:sp>
        <p:nvSpPr>
          <p:cNvPr id="3" name="Text Placeholder 2"/>
          <p:cNvSpPr>
            <a:spLocks noGrp="1"/>
          </p:cNvSpPr>
          <p:nvPr>
            <p:ph type="body" idx="1"/>
          </p:nvPr>
        </p:nvSpPr>
        <p:spPr/>
        <p:txBody>
          <a:bodyPr/>
          <a:lstStyle/>
          <a:p>
            <a:r>
              <a:rPr lang="en-CA" dirty="0" smtClean="0"/>
              <a:t>Do Not Track, Anti-Malware &amp; More</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3429000"/>
            <a:ext cx="762000" cy="1047750"/>
          </a:xfrm>
          <a:prstGeom prst="rect">
            <a:avLst/>
          </a:prstGeom>
        </p:spPr>
      </p:pic>
    </p:spTree>
    <p:extLst>
      <p:ext uri="{BB962C8B-B14F-4D97-AF65-F5344CB8AC3E}">
        <p14:creationId xmlns:p14="http://schemas.microsoft.com/office/powerpoint/2010/main" val="21443212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908720"/>
            <a:ext cx="5984096" cy="4484553"/>
          </a:xfrm>
          <a:prstGeom prst="roundRect">
            <a:avLst>
              <a:gd name="adj" fmla="val 4167"/>
            </a:avLst>
          </a:prstGeom>
          <a:solidFill>
            <a:srgbClr val="FFFFFF"/>
          </a:solidFill>
          <a:ln w="76200" cap="sq">
            <a:solidFill>
              <a:srgbClr val="EAEAEA"/>
            </a:solidFill>
            <a:miter lim="800000"/>
          </a:ln>
          <a:effectLst>
            <a:reflection blurRad="6350" stA="50000" endA="275" endPos="40000" dist="1016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spTree>
    <p:extLst>
      <p:ext uri="{BB962C8B-B14F-4D97-AF65-F5344CB8AC3E}">
        <p14:creationId xmlns:p14="http://schemas.microsoft.com/office/powerpoint/2010/main" val="266682541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Do Not Track</a:t>
            </a:r>
            <a:endParaRPr lang="en-CA" dirty="0"/>
          </a:p>
        </p:txBody>
      </p:sp>
      <p:sp>
        <p:nvSpPr>
          <p:cNvPr id="5" name="Content Placeholder 4"/>
          <p:cNvSpPr>
            <a:spLocks noGrp="1"/>
          </p:cNvSpPr>
          <p:nvPr>
            <p:ph sz="half" idx="1"/>
          </p:nvPr>
        </p:nvSpPr>
        <p:spPr/>
        <p:txBody>
          <a:bodyPr/>
          <a:lstStyle/>
          <a:p>
            <a:endParaRPr lang="en-CA"/>
          </a:p>
        </p:txBody>
      </p:sp>
      <p:sp>
        <p:nvSpPr>
          <p:cNvPr id="6" name="Content Placeholder 5"/>
          <p:cNvSpPr>
            <a:spLocks noGrp="1"/>
          </p:cNvSpPr>
          <p:nvPr>
            <p:ph sz="half" idx="2"/>
          </p:nvPr>
        </p:nvSpPr>
        <p:spPr/>
        <p:txBody>
          <a:bodyPr/>
          <a:lstStyle/>
          <a:p>
            <a:r>
              <a:rPr lang="en-CA" dirty="0" smtClean="0"/>
              <a:t>Opt out of </a:t>
            </a:r>
            <a:r>
              <a:rPr lang="en-CA" dirty="0" err="1" smtClean="0"/>
              <a:t>behavioral</a:t>
            </a:r>
            <a:r>
              <a:rPr lang="en-CA" dirty="0" smtClean="0"/>
              <a:t> tracking</a:t>
            </a:r>
          </a:p>
          <a:p>
            <a:r>
              <a:rPr lang="en-CA" dirty="0" smtClean="0"/>
              <a:t>Keep your browsing habits private</a:t>
            </a:r>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5" y="1556792"/>
            <a:ext cx="4110879" cy="2736304"/>
          </a:xfrm>
          <a:prstGeom prst="rect">
            <a:avLst/>
          </a:prstGeom>
          <a:solidFill>
            <a:srgbClr val="FFFFFF">
              <a:shade val="85000"/>
            </a:srgbClr>
          </a:solidFill>
          <a:ln w="9525">
            <a:noFill/>
            <a:miter lim="800000"/>
            <a:headEnd/>
            <a:tailEnd/>
          </a:ln>
          <a:effectLst>
            <a:outerShdw blurRad="55000" dist="18000" dir="5400000" algn="tl" rotWithShape="0">
              <a:srgbClr val="000000">
                <a:alpha val="40000"/>
              </a:srgbClr>
            </a:outerShdw>
            <a:reflection blurRad="6350" stA="50000" endA="275" endPos="40000" dist="101600" dir="5400000" sy="-100000" algn="bl" rotWithShape="0"/>
          </a:effectLst>
          <a:extLst/>
        </p:spPr>
      </p:pic>
      <p:sp>
        <p:nvSpPr>
          <p:cNvPr id="7" name="Rectangle 6"/>
          <p:cNvSpPr/>
          <p:nvPr/>
        </p:nvSpPr>
        <p:spPr>
          <a:xfrm>
            <a:off x="395535" y="4149080"/>
            <a:ext cx="4110879" cy="14401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1403648" y="4114004"/>
            <a:ext cx="3096344" cy="215444"/>
          </a:xfrm>
          <a:prstGeom prst="rect">
            <a:avLst/>
          </a:prstGeom>
          <a:noFill/>
        </p:spPr>
        <p:txBody>
          <a:bodyPr wrap="square" rtlCol="0">
            <a:spAutoFit/>
          </a:bodyPr>
          <a:lstStyle/>
          <a:p>
            <a:pPr algn="r"/>
            <a:r>
              <a:rPr lang="en-CA" sz="800" dirty="0">
                <a:solidFill>
                  <a:schemeClr val="tx1">
                    <a:lumMod val="65000"/>
                    <a:lumOff val="35000"/>
                  </a:schemeClr>
                </a:solidFill>
                <a:latin typeface="Meta-Normal" pitchFamily="2" charset="0"/>
              </a:rPr>
              <a:t>http://www.flickr.com/photos/volk/3404715209</a:t>
            </a:r>
          </a:p>
        </p:txBody>
      </p:sp>
    </p:spTree>
    <p:extLst>
      <p:ext uri="{BB962C8B-B14F-4D97-AF65-F5344CB8AC3E}">
        <p14:creationId xmlns:p14="http://schemas.microsoft.com/office/powerpoint/2010/main" val="289570018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Private Browsing</a:t>
            </a:r>
            <a:endParaRPr lang="en-CA" dirty="0"/>
          </a:p>
        </p:txBody>
      </p:sp>
      <p:sp>
        <p:nvSpPr>
          <p:cNvPr id="5" name="Content Placeholder 4"/>
          <p:cNvSpPr>
            <a:spLocks noGrp="1"/>
          </p:cNvSpPr>
          <p:nvPr>
            <p:ph sz="half" idx="1"/>
          </p:nvPr>
        </p:nvSpPr>
        <p:spPr/>
        <p:txBody>
          <a:bodyPr>
            <a:normAutofit/>
          </a:bodyPr>
          <a:lstStyle/>
          <a:p>
            <a:r>
              <a:rPr lang="en-CA" dirty="0"/>
              <a:t>Slip in and out of private browsing mode quickly to protect your browsing </a:t>
            </a:r>
          </a:p>
          <a:p>
            <a:r>
              <a:rPr lang="en-CA" dirty="0"/>
              <a:t>Forget This </a:t>
            </a:r>
            <a:r>
              <a:rPr lang="en-CA" dirty="0" smtClean="0"/>
              <a:t>Site</a:t>
            </a:r>
          </a:p>
          <a:p>
            <a:r>
              <a:rPr lang="en-CA" dirty="0" smtClean="0"/>
              <a:t>Clear </a:t>
            </a:r>
            <a:r>
              <a:rPr lang="en-CA" dirty="0"/>
              <a:t>Recent </a:t>
            </a:r>
            <a:r>
              <a:rPr lang="en-CA" dirty="0" smtClean="0"/>
              <a:t>History</a:t>
            </a:r>
            <a:endParaRPr lang="en-CA" dirty="0"/>
          </a:p>
        </p:txBody>
      </p:sp>
      <p:sp>
        <p:nvSpPr>
          <p:cNvPr id="6" name="Content Placeholder 5"/>
          <p:cNvSpPr>
            <a:spLocks noGrp="1"/>
          </p:cNvSpPr>
          <p:nvPr>
            <p:ph sz="half" idx="2"/>
          </p:nvPr>
        </p:nvSpPr>
        <p:spPr/>
        <p:txBody>
          <a:bodyPr>
            <a:normAutofit/>
          </a:bodyPr>
          <a:lstStyle/>
          <a:p>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611436"/>
            <a:ext cx="3911422" cy="260965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reflection blurRad="6350" stA="50000" endA="275" endPos="40000" dist="101600" dir="5400000" sy="-100000" algn="bl" rotWithShape="0"/>
          </a:effectLst>
          <a:extLst/>
        </p:spPr>
      </p:pic>
      <p:sp>
        <p:nvSpPr>
          <p:cNvPr id="8" name="Rectangle 7"/>
          <p:cNvSpPr/>
          <p:nvPr/>
        </p:nvSpPr>
        <p:spPr>
          <a:xfrm>
            <a:off x="4716017" y="4077072"/>
            <a:ext cx="3911422" cy="14401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6352612" y="4024116"/>
            <a:ext cx="2326329" cy="215444"/>
          </a:xfrm>
          <a:prstGeom prst="rect">
            <a:avLst/>
          </a:prstGeom>
          <a:noFill/>
        </p:spPr>
        <p:txBody>
          <a:bodyPr wrap="square" rtlCol="0">
            <a:spAutoFit/>
          </a:bodyPr>
          <a:lstStyle/>
          <a:p>
            <a:pPr algn="r"/>
            <a:r>
              <a:rPr lang="en-CA" sz="800" dirty="0">
                <a:solidFill>
                  <a:schemeClr val="tx1">
                    <a:lumMod val="65000"/>
                    <a:lumOff val="35000"/>
                  </a:schemeClr>
                </a:solidFill>
                <a:latin typeface="Meta-Normal" pitchFamily="2" charset="0"/>
              </a:rPr>
              <a:t>http://www.flickr.com/photos/splorp/148963020</a:t>
            </a:r>
          </a:p>
        </p:txBody>
      </p:sp>
    </p:spTree>
    <p:extLst>
      <p:ext uri="{BB962C8B-B14F-4D97-AF65-F5344CB8AC3E}">
        <p14:creationId xmlns:p14="http://schemas.microsoft.com/office/powerpoint/2010/main" val="122195618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Instant Website ID</a:t>
            </a:r>
            <a:endParaRPr lang="en-CA" dirty="0"/>
          </a:p>
        </p:txBody>
      </p:sp>
      <p:sp>
        <p:nvSpPr>
          <p:cNvPr id="3" name="Content Placeholder 2"/>
          <p:cNvSpPr>
            <a:spLocks noGrp="1"/>
          </p:cNvSpPr>
          <p:nvPr>
            <p:ph idx="1"/>
          </p:nvPr>
        </p:nvSpPr>
        <p:spPr>
          <a:xfrm>
            <a:off x="457200" y="1412776"/>
            <a:ext cx="4330824" cy="4493095"/>
          </a:xfrm>
        </p:spPr>
        <p:txBody>
          <a:bodyPr>
            <a:normAutofit lnSpcReduction="10000"/>
          </a:bodyPr>
          <a:lstStyle/>
          <a:p>
            <a:r>
              <a:rPr lang="en-CA" dirty="0" smtClean="0"/>
              <a:t>Instant </a:t>
            </a:r>
            <a:r>
              <a:rPr lang="en-CA" dirty="0"/>
              <a:t>identity overview. </a:t>
            </a:r>
            <a:endParaRPr lang="en-CA" dirty="0" smtClean="0"/>
          </a:p>
          <a:p>
            <a:r>
              <a:rPr lang="en-CA" dirty="0" smtClean="0"/>
              <a:t>Dig Deeper: How </a:t>
            </a:r>
            <a:r>
              <a:rPr lang="en-CA" dirty="0"/>
              <a:t>many times have you visited? Are your passwords </a:t>
            </a:r>
            <a:r>
              <a:rPr lang="en-CA" dirty="0" smtClean="0"/>
              <a:t>saved?</a:t>
            </a:r>
          </a:p>
          <a:p>
            <a:r>
              <a:rPr lang="en-CA" dirty="0" smtClean="0"/>
              <a:t>Check </a:t>
            </a:r>
            <a:r>
              <a:rPr lang="en-CA" dirty="0"/>
              <a:t>up on suspicious </a:t>
            </a:r>
            <a:r>
              <a:rPr lang="en-CA" dirty="0" smtClean="0"/>
              <a:t>sites &amp;  </a:t>
            </a:r>
            <a:r>
              <a:rPr lang="en-CA" dirty="0"/>
              <a:t>avoid Web </a:t>
            </a:r>
            <a:r>
              <a:rPr lang="en-CA" dirty="0" smtClean="0"/>
              <a:t>forgeries</a:t>
            </a:r>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412776"/>
            <a:ext cx="3784921" cy="2088232"/>
          </a:xfrm>
          <a:prstGeom prst="rect">
            <a:avLst/>
          </a:prstGeom>
          <a:noFill/>
          <a:ln>
            <a:noFill/>
          </a:ln>
          <a:effectLst>
            <a:outerShdw dist="35921" dir="2700000" algn="ctr" rotWithShape="0">
              <a:schemeClr val="bg2"/>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07223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CA" b="1" dirty="0" smtClean="0"/>
              <a:t>Firefox 4</a:t>
            </a:r>
          </a:p>
          <a:p>
            <a:r>
              <a:rPr lang="en-CA" b="1" dirty="0" smtClean="0"/>
              <a:t>Fast</a:t>
            </a:r>
            <a:r>
              <a:rPr lang="en-CA" b="1" dirty="0"/>
              <a:t>, </a:t>
            </a:r>
            <a:r>
              <a:rPr lang="en-CA" b="1" dirty="0" smtClean="0"/>
              <a:t>Powerful</a:t>
            </a:r>
            <a:r>
              <a:rPr lang="en-CA" b="1" dirty="0"/>
              <a:t>, </a:t>
            </a:r>
            <a:r>
              <a:rPr lang="en-CA" b="1" dirty="0" smtClean="0"/>
              <a:t>&amp; Empowering</a:t>
            </a:r>
            <a:endParaRPr lang="en-CA" b="1" dirty="0"/>
          </a:p>
          <a:p>
            <a:endParaRPr lang="en-CA" dirty="0"/>
          </a:p>
        </p:txBody>
      </p:sp>
    </p:spTree>
    <p:extLst>
      <p:ext uri="{BB962C8B-B14F-4D97-AF65-F5344CB8AC3E}">
        <p14:creationId xmlns:p14="http://schemas.microsoft.com/office/powerpoint/2010/main" val="19051986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Security Baked-In</a:t>
            </a:r>
            <a:endParaRPr lang="en-CA" dirty="0"/>
          </a:p>
        </p:txBody>
      </p:sp>
      <p:sp>
        <p:nvSpPr>
          <p:cNvPr id="3" name="Content Placeholder 2"/>
          <p:cNvSpPr>
            <a:spLocks noGrp="1"/>
          </p:cNvSpPr>
          <p:nvPr>
            <p:ph sz="half" idx="1"/>
          </p:nvPr>
        </p:nvSpPr>
        <p:spPr>
          <a:xfrm>
            <a:off x="4644008" y="1600200"/>
            <a:ext cx="4038600" cy="4525963"/>
          </a:xfrm>
        </p:spPr>
        <p:txBody>
          <a:bodyPr>
            <a:normAutofit/>
          </a:bodyPr>
          <a:lstStyle/>
          <a:p>
            <a:r>
              <a:rPr lang="en-CA" dirty="0" smtClean="0"/>
              <a:t>Anti-Virus Integration</a:t>
            </a:r>
          </a:p>
          <a:p>
            <a:r>
              <a:rPr lang="en-CA" dirty="0" smtClean="0"/>
              <a:t>Anti-Phishing detection</a:t>
            </a:r>
          </a:p>
          <a:p>
            <a:r>
              <a:rPr lang="en-CA" dirty="0" smtClean="0"/>
              <a:t>Better Cross-Site Scripting Protection</a:t>
            </a:r>
          </a:p>
          <a:p>
            <a:r>
              <a:rPr lang="en-CA" dirty="0" smtClean="0"/>
              <a:t>Secure Auto-Updates</a:t>
            </a:r>
          </a:p>
          <a:p>
            <a:r>
              <a:rPr lang="en-CA" dirty="0" smtClean="0"/>
              <a:t>Detect old plug-ins</a:t>
            </a:r>
            <a:endParaRPr lang="en-CA" dirty="0"/>
          </a:p>
          <a:p>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412776"/>
            <a:ext cx="3222358" cy="4296477"/>
          </a:xfrm>
          <a:prstGeom prst="rect">
            <a:avLst/>
          </a:prstGeom>
          <a:noFill/>
          <a:ln>
            <a:noFill/>
          </a:ln>
          <a:effectLst>
            <a:outerShdw blurRad="107950" dist="12700" dir="5400000" algn="ctr">
              <a:srgbClr val="000000"/>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115617" y="5566597"/>
            <a:ext cx="3222358" cy="14401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1259632" y="5526758"/>
            <a:ext cx="3096344" cy="215444"/>
          </a:xfrm>
          <a:prstGeom prst="rect">
            <a:avLst/>
          </a:prstGeom>
          <a:noFill/>
        </p:spPr>
        <p:txBody>
          <a:bodyPr wrap="square" rtlCol="0">
            <a:spAutoFit/>
          </a:bodyPr>
          <a:lstStyle/>
          <a:p>
            <a:pPr algn="r"/>
            <a:r>
              <a:rPr lang="en-CA" sz="800" dirty="0">
                <a:solidFill>
                  <a:schemeClr val="tx1">
                    <a:lumMod val="65000"/>
                    <a:lumOff val="35000"/>
                  </a:schemeClr>
                </a:solidFill>
                <a:latin typeface="Meta-Normal" pitchFamily="2" charset="0"/>
              </a:rPr>
              <a:t>http://www.flickr.com/photos/10404945@N05/1953114740/</a:t>
            </a:r>
          </a:p>
        </p:txBody>
      </p:sp>
    </p:spTree>
    <p:extLst>
      <p:ext uri="{BB962C8B-B14F-4D97-AF65-F5344CB8AC3E}">
        <p14:creationId xmlns:p14="http://schemas.microsoft.com/office/powerpoint/2010/main" val="277111376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Powerful Personalization</a:t>
            </a:r>
            <a:endParaRPr lang="en-CA" dirty="0"/>
          </a:p>
        </p:txBody>
      </p:sp>
      <p:sp>
        <p:nvSpPr>
          <p:cNvPr id="3" name="Text Placeholder 2"/>
          <p:cNvSpPr>
            <a:spLocks noGrp="1"/>
          </p:cNvSpPr>
          <p:nvPr>
            <p:ph type="body" idx="1"/>
          </p:nvPr>
        </p:nvSpPr>
        <p:spPr/>
        <p:txBody>
          <a:bodyPr/>
          <a:lstStyle/>
          <a:p>
            <a:r>
              <a:rPr lang="en-CA" dirty="0" smtClean="0"/>
              <a:t>Add-Ons, Personas &amp; More</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920" y="3429000"/>
            <a:ext cx="762000" cy="1047750"/>
          </a:xfrm>
          <a:prstGeom prst="rect">
            <a:avLst/>
          </a:prstGeom>
        </p:spPr>
      </p:pic>
    </p:spTree>
    <p:extLst>
      <p:ext uri="{BB962C8B-B14F-4D97-AF65-F5344CB8AC3E}">
        <p14:creationId xmlns:p14="http://schemas.microsoft.com/office/powerpoint/2010/main" val="34216622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Customize with Add-Ons</a:t>
            </a:r>
            <a:endParaRPr lang="en-CA" dirty="0"/>
          </a:p>
        </p:txBody>
      </p:sp>
      <p:sp>
        <p:nvSpPr>
          <p:cNvPr id="3" name="Content Placeholder 2"/>
          <p:cNvSpPr>
            <a:spLocks noGrp="1"/>
          </p:cNvSpPr>
          <p:nvPr>
            <p:ph sz="half" idx="1"/>
          </p:nvPr>
        </p:nvSpPr>
        <p:spPr>
          <a:xfrm>
            <a:off x="4781872" y="1600200"/>
            <a:ext cx="4038600" cy="4525963"/>
          </a:xfrm>
        </p:spPr>
        <p:txBody>
          <a:bodyPr>
            <a:normAutofit/>
          </a:bodyPr>
          <a:lstStyle/>
          <a:p>
            <a:r>
              <a:rPr lang="en-CA" dirty="0" smtClean="0"/>
              <a:t>Customize your Firefox with thousands </a:t>
            </a:r>
            <a:r>
              <a:rPr lang="en-CA" dirty="0"/>
              <a:t>of </a:t>
            </a:r>
            <a:r>
              <a:rPr lang="en-CA" dirty="0" smtClean="0"/>
              <a:t>add-ons</a:t>
            </a:r>
          </a:p>
          <a:p>
            <a:r>
              <a:rPr lang="en-CA" dirty="0" smtClean="0"/>
              <a:t>Manage auctions</a:t>
            </a:r>
            <a:r>
              <a:rPr lang="en-CA" dirty="0"/>
              <a:t>, upload digital photos, see </a:t>
            </a:r>
            <a:r>
              <a:rPr lang="en-CA" dirty="0" smtClean="0"/>
              <a:t>weather forecasts or listen </a:t>
            </a:r>
            <a:r>
              <a:rPr lang="en-CA" dirty="0"/>
              <a:t>to </a:t>
            </a:r>
            <a:r>
              <a:rPr lang="en-CA" dirty="0" smtClean="0"/>
              <a:t>music in your browser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00808"/>
            <a:ext cx="3312368" cy="3453021"/>
          </a:xfrm>
          <a:prstGeom prst="rect">
            <a:avLst/>
          </a:prstGeom>
          <a:noFill/>
          <a:ln>
            <a:noFill/>
          </a:ln>
          <a:effectLst>
            <a:outerShdw blurRad="107950" dist="12700" dir="5400000" algn="ctr">
              <a:srgbClr val="000000"/>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54554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41784"/>
            <a:ext cx="8229600" cy="1143000"/>
          </a:xfrm>
        </p:spPr>
        <p:txBody>
          <a:bodyPr/>
          <a:lstStyle/>
          <a:p>
            <a:r>
              <a:rPr lang="en-CA" dirty="0" smtClean="0"/>
              <a:t>Add-Ons Manager</a:t>
            </a:r>
            <a:endParaRPr lang="en-CA" dirty="0"/>
          </a:p>
        </p:txBody>
      </p:sp>
      <p:sp>
        <p:nvSpPr>
          <p:cNvPr id="3" name="Content Placeholder 2"/>
          <p:cNvSpPr>
            <a:spLocks noGrp="1"/>
          </p:cNvSpPr>
          <p:nvPr>
            <p:ph sz="half" idx="1"/>
          </p:nvPr>
        </p:nvSpPr>
        <p:spPr/>
        <p:txBody>
          <a:bodyPr>
            <a:normAutofit/>
          </a:bodyPr>
          <a:lstStyle/>
          <a:p>
            <a:r>
              <a:rPr lang="en-CA" dirty="0" smtClean="0"/>
              <a:t>Find &amp; install </a:t>
            </a:r>
            <a:r>
              <a:rPr lang="en-CA" dirty="0"/>
              <a:t>add-ons without </a:t>
            </a:r>
            <a:r>
              <a:rPr lang="en-CA" dirty="0" smtClean="0"/>
              <a:t>leaving Firefox</a:t>
            </a:r>
          </a:p>
          <a:p>
            <a:r>
              <a:rPr lang="en-CA" dirty="0" smtClean="0"/>
              <a:t>Browse </a:t>
            </a:r>
            <a:r>
              <a:rPr lang="en-CA" dirty="0"/>
              <a:t>ratings, </a:t>
            </a:r>
            <a:r>
              <a:rPr lang="en-CA" dirty="0" smtClean="0"/>
              <a:t>reviews &amp;  </a:t>
            </a:r>
            <a:r>
              <a:rPr lang="en-CA" dirty="0"/>
              <a:t>descriptions </a:t>
            </a:r>
            <a:endParaRPr lang="en-CA" dirty="0" smtClean="0"/>
          </a:p>
          <a:p>
            <a:r>
              <a:rPr lang="en-CA" dirty="0" smtClean="0"/>
              <a:t>Auto-update add-ons every time you open the Manager pane.</a:t>
            </a:r>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4712" y="1628800"/>
            <a:ext cx="2674963" cy="4248472"/>
          </a:xfrm>
          <a:prstGeom prst="rect">
            <a:avLst/>
          </a:prstGeom>
          <a:noFill/>
          <a:ln>
            <a:noFill/>
          </a:ln>
          <a:effectLst>
            <a:outerShdw blurRad="107950" dist="12700" dir="5400000" algn="ctr">
              <a:srgbClr val="000000"/>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55876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Dress Up Firefox with Personas</a:t>
            </a:r>
            <a:endParaRPr lang="en-CA" dirty="0"/>
          </a:p>
        </p:txBody>
      </p:sp>
      <p:sp>
        <p:nvSpPr>
          <p:cNvPr id="3" name="Content Placeholder 2"/>
          <p:cNvSpPr>
            <a:spLocks noGrp="1"/>
          </p:cNvSpPr>
          <p:nvPr>
            <p:ph sz="half" idx="1"/>
          </p:nvPr>
        </p:nvSpPr>
        <p:spPr>
          <a:xfrm>
            <a:off x="4925888" y="1600200"/>
            <a:ext cx="4038600" cy="4525963"/>
          </a:xfrm>
        </p:spPr>
        <p:txBody>
          <a:bodyPr>
            <a:normAutofit/>
          </a:bodyPr>
          <a:lstStyle/>
          <a:p>
            <a:r>
              <a:rPr lang="en-CA" dirty="0"/>
              <a:t>Change the look of your Firefox to practically anything with </a:t>
            </a:r>
            <a:r>
              <a:rPr lang="en-CA" dirty="0" smtClean="0"/>
              <a:t>Personas</a:t>
            </a:r>
          </a:p>
          <a:p>
            <a:r>
              <a:rPr lang="en-CA" dirty="0" smtClean="0"/>
              <a:t>Thousands </a:t>
            </a:r>
            <a:r>
              <a:rPr lang="en-CA" dirty="0"/>
              <a:t>of easy-to-install themes created by users from around the world (or that you make yourself!). </a:t>
            </a:r>
            <a:endParaRPr lang="en-CA"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00808"/>
            <a:ext cx="4176464" cy="2304256"/>
          </a:xfrm>
          <a:prstGeom prst="rect">
            <a:avLst/>
          </a:prstGeom>
          <a:noFill/>
          <a:ln>
            <a:noFill/>
          </a:ln>
          <a:effectLst>
            <a:outerShdw blurRad="107950" dist="12700" dir="5400000" algn="ctr">
              <a:srgbClr val="000000"/>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50083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Beyond Add-Ons</a:t>
            </a:r>
            <a:endParaRPr lang="en-CA" dirty="0"/>
          </a:p>
        </p:txBody>
      </p:sp>
      <p:sp>
        <p:nvSpPr>
          <p:cNvPr id="3" name="Content Placeholder 2"/>
          <p:cNvSpPr>
            <a:spLocks noGrp="1"/>
          </p:cNvSpPr>
          <p:nvPr>
            <p:ph sz="half" idx="1"/>
          </p:nvPr>
        </p:nvSpPr>
        <p:spPr/>
        <p:txBody>
          <a:bodyPr>
            <a:normAutofit fontScale="92500" lnSpcReduction="10000"/>
          </a:bodyPr>
          <a:lstStyle/>
          <a:p>
            <a:r>
              <a:rPr lang="en-CA" dirty="0" smtClean="0"/>
              <a:t>Add </a:t>
            </a:r>
            <a:r>
              <a:rPr lang="en-CA" dirty="0"/>
              <a:t>new search engines, change toolbar </a:t>
            </a:r>
            <a:r>
              <a:rPr lang="en-CA" dirty="0" err="1" smtClean="0"/>
              <a:t>prefs</a:t>
            </a:r>
            <a:r>
              <a:rPr lang="en-CA" dirty="0"/>
              <a:t>, </a:t>
            </a:r>
            <a:r>
              <a:rPr lang="en-CA" dirty="0" smtClean="0"/>
              <a:t>customize your </a:t>
            </a:r>
            <a:r>
              <a:rPr lang="en-CA" dirty="0"/>
              <a:t>browser’s </a:t>
            </a:r>
            <a:r>
              <a:rPr lang="en-CA" dirty="0" smtClean="0"/>
              <a:t>navigation &amp; more. </a:t>
            </a:r>
          </a:p>
          <a:p>
            <a:r>
              <a:rPr lang="en-CA" dirty="0" smtClean="0"/>
              <a:t>Set a </a:t>
            </a:r>
            <a:r>
              <a:rPr lang="en-CA" dirty="0"/>
              <a:t>Web mail client </a:t>
            </a:r>
            <a:r>
              <a:rPr lang="en-CA" dirty="0" smtClean="0"/>
              <a:t>open </a:t>
            </a:r>
            <a:r>
              <a:rPr lang="en-CA" dirty="0"/>
              <a:t>up when you click on an address </a:t>
            </a:r>
            <a:endParaRPr lang="en-CA" dirty="0" smtClean="0"/>
          </a:p>
          <a:p>
            <a:r>
              <a:rPr lang="en-CA" dirty="0" smtClean="0"/>
              <a:t>Set </a:t>
            </a:r>
            <a:r>
              <a:rPr lang="en-CA" dirty="0"/>
              <a:t>up a news reader </a:t>
            </a:r>
            <a:r>
              <a:rPr lang="en-CA" dirty="0" smtClean="0"/>
              <a:t>in your browser for your blogs and feeds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703455"/>
            <a:ext cx="4030356" cy="2877674"/>
          </a:xfrm>
          <a:prstGeom prst="rect">
            <a:avLst/>
          </a:prstGeom>
          <a:noFill/>
          <a:ln>
            <a:noFill/>
          </a:ln>
          <a:effectLst>
            <a:outerShdw blurRad="107950" dist="12700" dir="5400000" algn="ctr">
              <a:srgbClr val="000000"/>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77672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Cutting Edge</a:t>
            </a:r>
            <a:endParaRPr lang="en-CA" dirty="0"/>
          </a:p>
        </p:txBody>
      </p:sp>
      <p:sp>
        <p:nvSpPr>
          <p:cNvPr id="3" name="Text Placeholder 2"/>
          <p:cNvSpPr>
            <a:spLocks noGrp="1"/>
          </p:cNvSpPr>
          <p:nvPr>
            <p:ph type="body" idx="1"/>
          </p:nvPr>
        </p:nvSpPr>
        <p:spPr/>
        <p:txBody>
          <a:bodyPr/>
          <a:lstStyle/>
          <a:p>
            <a:r>
              <a:rPr lang="en-CA" dirty="0" smtClean="0"/>
              <a:t>HTML5, CSS3 &amp; More</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6" y="3429000"/>
            <a:ext cx="762000" cy="1047750"/>
          </a:xfrm>
          <a:prstGeom prst="rect">
            <a:avLst/>
          </a:prstGeom>
        </p:spPr>
      </p:pic>
    </p:spTree>
    <p:extLst>
      <p:ext uri="{BB962C8B-B14F-4D97-AF65-F5344CB8AC3E}">
        <p14:creationId xmlns:p14="http://schemas.microsoft.com/office/powerpoint/2010/main" val="31884261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HTML5-Ready Parser</a:t>
            </a:r>
            <a:endParaRPr lang="en-CA" dirty="0"/>
          </a:p>
        </p:txBody>
      </p:sp>
      <p:sp>
        <p:nvSpPr>
          <p:cNvPr id="3" name="Content Placeholder 2"/>
          <p:cNvSpPr>
            <a:spLocks noGrp="1"/>
          </p:cNvSpPr>
          <p:nvPr>
            <p:ph sz="half" idx="1"/>
          </p:nvPr>
        </p:nvSpPr>
        <p:spPr/>
        <p:txBody>
          <a:bodyPr>
            <a:normAutofit/>
          </a:bodyPr>
          <a:lstStyle/>
          <a:p>
            <a:r>
              <a:rPr lang="en-CA" dirty="0" smtClean="0"/>
              <a:t>Firefox </a:t>
            </a:r>
            <a:r>
              <a:rPr lang="en-CA" dirty="0"/>
              <a:t>includes an HTML5-ready </a:t>
            </a:r>
            <a:r>
              <a:rPr lang="en-CA" dirty="0" smtClean="0"/>
              <a:t>parser</a:t>
            </a:r>
          </a:p>
          <a:p>
            <a:r>
              <a:rPr lang="en-CA" dirty="0" smtClean="0"/>
              <a:t>Inline SVG</a:t>
            </a:r>
          </a:p>
          <a:p>
            <a:r>
              <a:rPr lang="en-CA" dirty="0" smtClean="0"/>
              <a:t>Better performance</a:t>
            </a:r>
            <a:endParaRPr lang="en-CA"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556792"/>
            <a:ext cx="4038600" cy="4038600"/>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spTree>
    <p:extLst>
      <p:ext uri="{BB962C8B-B14F-4D97-AF65-F5344CB8AC3E}">
        <p14:creationId xmlns:p14="http://schemas.microsoft.com/office/powerpoint/2010/main" val="1402592848"/>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Stylin</a:t>
            </a:r>
            <a:r>
              <a:rPr lang="en-CA" dirty="0" smtClean="0"/>
              <a:t>’ Pages with CSS3</a:t>
            </a:r>
            <a:endParaRPr lang="en-CA" dirty="0"/>
          </a:p>
        </p:txBody>
      </p:sp>
      <p:sp>
        <p:nvSpPr>
          <p:cNvPr id="3" name="Content Placeholder 2"/>
          <p:cNvSpPr>
            <a:spLocks noGrp="1"/>
          </p:cNvSpPr>
          <p:nvPr>
            <p:ph sz="half" idx="1"/>
          </p:nvPr>
        </p:nvSpPr>
        <p:spPr>
          <a:xfrm>
            <a:off x="4493840" y="1600200"/>
            <a:ext cx="4038600" cy="4525963"/>
          </a:xfrm>
        </p:spPr>
        <p:txBody>
          <a:bodyPr>
            <a:normAutofit/>
          </a:bodyPr>
          <a:lstStyle/>
          <a:p>
            <a:r>
              <a:rPr lang="en-CA" dirty="0"/>
              <a:t>Support for new CSS3 </a:t>
            </a:r>
            <a:r>
              <a:rPr lang="en-CA" dirty="0" err="1" smtClean="0"/>
              <a:t>awesomenewss</a:t>
            </a:r>
            <a:endParaRPr lang="en-CA" dirty="0" smtClean="0"/>
          </a:p>
          <a:p>
            <a:r>
              <a:rPr lang="en-CA" dirty="0" smtClean="0"/>
              <a:t>border-radius</a:t>
            </a:r>
          </a:p>
          <a:p>
            <a:r>
              <a:rPr lang="en-CA" dirty="0" smtClean="0"/>
              <a:t>box-shadow </a:t>
            </a:r>
          </a:p>
          <a:p>
            <a:r>
              <a:rPr lang="en-CA" dirty="0" smtClean="0"/>
              <a:t>Other </a:t>
            </a:r>
            <a:r>
              <a:rPr lang="en-CA" dirty="0"/>
              <a:t>Transitions, Animations and </a:t>
            </a:r>
            <a:r>
              <a:rPr lang="en-CA" dirty="0" smtClean="0"/>
              <a:t>Transformations</a:t>
            </a:r>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0" name="Content Placeholder 9"/>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115616" y="1628800"/>
            <a:ext cx="2736304" cy="3927709"/>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50934402"/>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Next Generation Graphics</a:t>
            </a:r>
            <a:endParaRPr lang="en-CA" dirty="0"/>
          </a:p>
        </p:txBody>
      </p:sp>
      <p:sp>
        <p:nvSpPr>
          <p:cNvPr id="3" name="Content Placeholder 2"/>
          <p:cNvSpPr>
            <a:spLocks noGrp="1"/>
          </p:cNvSpPr>
          <p:nvPr>
            <p:ph sz="half" idx="1"/>
          </p:nvPr>
        </p:nvSpPr>
        <p:spPr>
          <a:xfrm>
            <a:off x="457200" y="1600200"/>
            <a:ext cx="4272966" cy="4525963"/>
          </a:xfrm>
        </p:spPr>
        <p:txBody>
          <a:bodyPr>
            <a:normAutofit/>
          </a:bodyPr>
          <a:lstStyle/>
          <a:p>
            <a:r>
              <a:rPr lang="en-CA" dirty="0" smtClean="0"/>
              <a:t>Text </a:t>
            </a:r>
            <a:r>
              <a:rPr lang="en-CA" dirty="0"/>
              <a:t>and </a:t>
            </a:r>
            <a:r>
              <a:rPr lang="en-CA" dirty="0" smtClean="0"/>
              <a:t>graphic rendering is </a:t>
            </a:r>
            <a:r>
              <a:rPr lang="en-CA" dirty="0"/>
              <a:t>faster </a:t>
            </a:r>
            <a:r>
              <a:rPr lang="en-CA" dirty="0" smtClean="0"/>
              <a:t>including </a:t>
            </a:r>
            <a:r>
              <a:rPr lang="en-CA" dirty="0"/>
              <a:t>SVG </a:t>
            </a:r>
            <a:r>
              <a:rPr lang="en-CA" dirty="0" smtClean="0"/>
              <a:t>&amp; Canvas</a:t>
            </a:r>
          </a:p>
          <a:p>
            <a:r>
              <a:rPr lang="en-CA" dirty="0" smtClean="0"/>
              <a:t>Auto color-correction of  images</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166" y="1628800"/>
            <a:ext cx="4018298" cy="3277145"/>
          </a:xfrm>
          <a:prstGeom prst="rect">
            <a:avLst/>
          </a:prstGeom>
          <a:noFill/>
          <a:ln>
            <a:noFill/>
          </a:ln>
          <a:effectLst>
            <a:outerShdw blurRad="107950" dist="12700" dir="5400000" algn="ctr">
              <a:srgbClr val="000000"/>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6208979"/>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008112"/>
          </a:xfrm>
        </p:spPr>
        <p:txBody>
          <a:bodyPr>
            <a:normAutofit/>
          </a:bodyPr>
          <a:lstStyle/>
          <a:p>
            <a:r>
              <a:rPr lang="en-CA" dirty="0" smtClean="0"/>
              <a:t>New Firefox Features</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379" y="2276872"/>
            <a:ext cx="8257517" cy="2376264"/>
          </a:xfrm>
          <a:effectLst>
            <a:reflection blurRad="6350" stA="50000" endA="275" endPos="40000" dist="101600" dir="5400000" sy="-100000" algn="bl" rotWithShape="0"/>
          </a:effectLst>
        </p:spPr>
      </p:pic>
      <p:sp>
        <p:nvSpPr>
          <p:cNvPr id="5" name="Rectangle 4"/>
          <p:cNvSpPr/>
          <p:nvPr/>
        </p:nvSpPr>
        <p:spPr>
          <a:xfrm>
            <a:off x="467544" y="1034733"/>
            <a:ext cx="8280920" cy="954107"/>
          </a:xfrm>
          <a:prstGeom prst="rect">
            <a:avLst/>
          </a:prstGeom>
        </p:spPr>
        <p:txBody>
          <a:bodyPr wrap="square">
            <a:spAutoFit/>
          </a:bodyPr>
          <a:lstStyle/>
          <a:p>
            <a:pPr algn="ctr"/>
            <a:r>
              <a:rPr lang="en-CA" sz="2800" dirty="0">
                <a:solidFill>
                  <a:schemeClr val="bg1"/>
                </a:solidFill>
                <a:effectLst>
                  <a:outerShdw blurRad="38100" dist="38100" dir="2700000" algn="tl">
                    <a:srgbClr val="000000">
                      <a:alpha val="43137"/>
                    </a:srgbClr>
                  </a:outerShdw>
                </a:effectLst>
                <a:latin typeface="Meta-Medium" pitchFamily="2" charset="0"/>
              </a:rPr>
              <a:t>Bringing together all kinds of awesomeness to make browsing better for you</a:t>
            </a:r>
            <a:endParaRPr lang="en-CA" sz="2800" dirty="0">
              <a:effectLst>
                <a:outerShdw blurRad="38100" dist="38100" dir="2700000" algn="tl">
                  <a:srgbClr val="000000">
                    <a:alpha val="43137"/>
                  </a:srgbClr>
                </a:outerShdw>
              </a:effectLst>
              <a:latin typeface="Meta-Medium" pitchFamily="2" charset="0"/>
            </a:endParaRPr>
          </a:p>
        </p:txBody>
      </p:sp>
    </p:spTree>
    <p:extLst>
      <p:ext uri="{BB962C8B-B14F-4D97-AF65-F5344CB8AC3E}">
        <p14:creationId xmlns:p14="http://schemas.microsoft.com/office/powerpoint/2010/main" val="13171799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Newest Web Technologies</a:t>
            </a:r>
            <a:endParaRPr lang="en-CA" dirty="0"/>
          </a:p>
        </p:txBody>
      </p:sp>
      <p:sp>
        <p:nvSpPr>
          <p:cNvPr id="3" name="Content Placeholder 2"/>
          <p:cNvSpPr>
            <a:spLocks noGrp="1"/>
          </p:cNvSpPr>
          <p:nvPr>
            <p:ph sz="half" idx="1"/>
          </p:nvPr>
        </p:nvSpPr>
        <p:spPr>
          <a:xfrm>
            <a:off x="4781872" y="1600200"/>
            <a:ext cx="4038600" cy="4525963"/>
          </a:xfrm>
        </p:spPr>
        <p:txBody>
          <a:bodyPr>
            <a:normAutofit fontScale="85000" lnSpcReduction="10000"/>
          </a:bodyPr>
          <a:lstStyle/>
          <a:p>
            <a:r>
              <a:rPr lang="en-CA" sz="4400" dirty="0" err="1"/>
              <a:t>WebM</a:t>
            </a:r>
            <a:r>
              <a:rPr lang="en-CA" sz="4400" dirty="0"/>
              <a:t> and HD </a:t>
            </a:r>
            <a:r>
              <a:rPr lang="en-CA" sz="4400" dirty="0" smtClean="0"/>
              <a:t>Video</a:t>
            </a:r>
          </a:p>
          <a:p>
            <a:r>
              <a:rPr lang="en-CA" sz="4400" dirty="0" smtClean="0"/>
              <a:t>Enhanced File API</a:t>
            </a:r>
          </a:p>
          <a:p>
            <a:r>
              <a:rPr lang="en-CA" sz="4400" dirty="0" smtClean="0"/>
              <a:t>Audio API</a:t>
            </a:r>
          </a:p>
          <a:p>
            <a:r>
              <a:rPr lang="en-CA" sz="4400" dirty="0" smtClean="0"/>
              <a:t>Multi-Touch Support</a:t>
            </a:r>
            <a:endParaRPr lang="en-CA" sz="4400" dirty="0"/>
          </a:p>
          <a:p>
            <a:r>
              <a:rPr lang="en-CA" sz="4400" dirty="0" smtClean="0"/>
              <a:t>Web Console</a:t>
            </a:r>
            <a:endParaRPr lang="en-CA" sz="4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484783"/>
            <a:ext cx="2520280" cy="3798337"/>
          </a:xfrm>
          <a:prstGeom prst="rect">
            <a:avLst/>
          </a:prstGeom>
          <a:noFill/>
          <a:ln>
            <a:noFill/>
          </a:ln>
          <a:effectLst>
            <a:outerShdw blurRad="107950" dist="12700" dir="5400000" algn="ctr">
              <a:srgbClr val="000000"/>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1812718"/>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Universal Access</a:t>
            </a:r>
            <a:endParaRPr lang="en-CA" dirty="0"/>
          </a:p>
        </p:txBody>
      </p:sp>
      <p:sp>
        <p:nvSpPr>
          <p:cNvPr id="3" name="Text Placeholder 2"/>
          <p:cNvSpPr>
            <a:spLocks noGrp="1"/>
          </p:cNvSpPr>
          <p:nvPr>
            <p:ph type="body" idx="1"/>
          </p:nvPr>
        </p:nvSpPr>
        <p:spPr/>
        <p:txBody>
          <a:bodyPr/>
          <a:lstStyle/>
          <a:p>
            <a:r>
              <a:rPr lang="en-CA" dirty="0" smtClean="0"/>
              <a:t>Accessibility, Translations &amp; More</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8072" y="3429000"/>
            <a:ext cx="762000" cy="1047750"/>
          </a:xfrm>
          <a:prstGeom prst="rect">
            <a:avLst/>
          </a:prstGeom>
        </p:spPr>
      </p:pic>
    </p:spTree>
    <p:extLst>
      <p:ext uri="{BB962C8B-B14F-4D97-AF65-F5344CB8AC3E}">
        <p14:creationId xmlns:p14="http://schemas.microsoft.com/office/powerpoint/2010/main" val="15231916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Emphasis on Accessibility</a:t>
            </a:r>
          </a:p>
        </p:txBody>
      </p:sp>
      <p:sp>
        <p:nvSpPr>
          <p:cNvPr id="3" name="Content Placeholder 2"/>
          <p:cNvSpPr>
            <a:spLocks noGrp="1"/>
          </p:cNvSpPr>
          <p:nvPr>
            <p:ph sz="half" idx="1"/>
          </p:nvPr>
        </p:nvSpPr>
        <p:spPr/>
        <p:txBody>
          <a:bodyPr>
            <a:normAutofit/>
          </a:bodyPr>
          <a:lstStyle/>
          <a:p>
            <a:r>
              <a:rPr lang="en-CA" dirty="0" smtClean="0"/>
              <a:t>Firefox </a:t>
            </a:r>
            <a:r>
              <a:rPr lang="en-CA" dirty="0"/>
              <a:t>is </a:t>
            </a:r>
            <a:r>
              <a:rPr lang="en-CA" dirty="0" smtClean="0"/>
              <a:t>easier </a:t>
            </a:r>
            <a:r>
              <a:rPr lang="en-CA" dirty="0"/>
              <a:t>to use for those with mobility disabilities and visual impairments</a:t>
            </a:r>
            <a:r>
              <a:rPr lang="en-CA" dirty="0" smtClean="0"/>
              <a:t>.</a:t>
            </a:r>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84785"/>
            <a:ext cx="4128459" cy="3096344"/>
          </a:xfrm>
          <a:prstGeom prst="rect">
            <a:avLst/>
          </a:prstGeom>
          <a:noFill/>
          <a:ln>
            <a:noFill/>
          </a:ln>
          <a:effectLst>
            <a:outerShdw blurRad="107950" dist="12700" dir="5400000" algn="ctr">
              <a:srgbClr val="000000"/>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Language of Firefox</a:t>
            </a:r>
            <a:endParaRPr lang="en-CA" dirty="0"/>
          </a:p>
        </p:txBody>
      </p:sp>
      <p:sp>
        <p:nvSpPr>
          <p:cNvPr id="3" name="Content Placeholder 2"/>
          <p:cNvSpPr>
            <a:spLocks noGrp="1"/>
          </p:cNvSpPr>
          <p:nvPr>
            <p:ph sz="half" idx="1"/>
          </p:nvPr>
        </p:nvSpPr>
        <p:spPr>
          <a:xfrm>
            <a:off x="4709864" y="1600200"/>
            <a:ext cx="4038600" cy="4525963"/>
          </a:xfrm>
        </p:spPr>
        <p:txBody>
          <a:bodyPr>
            <a:normAutofit/>
          </a:bodyPr>
          <a:lstStyle/>
          <a:p>
            <a:r>
              <a:rPr lang="en-CA" dirty="0" smtClean="0"/>
              <a:t>Firefox is </a:t>
            </a:r>
            <a:r>
              <a:rPr lang="en-CA" dirty="0"/>
              <a:t>available in as many languages as possible. </a:t>
            </a:r>
            <a:endParaRPr lang="en-CA" dirty="0" smtClean="0"/>
          </a:p>
          <a:p>
            <a:r>
              <a:rPr lang="en-CA" dirty="0" smtClean="0"/>
              <a:t>We </a:t>
            </a:r>
            <a:r>
              <a:rPr lang="en-CA" dirty="0"/>
              <a:t>have over 85 </a:t>
            </a:r>
            <a:r>
              <a:rPr lang="en-CA" dirty="0" smtClean="0"/>
              <a:t>translations</a:t>
            </a:r>
            <a:r>
              <a:rPr lang="en-CA" dirty="0"/>
              <a:t>, from French and Chinese to Finnish and Czech. </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43063"/>
            <a:ext cx="4109443" cy="3082082"/>
          </a:xfrm>
          <a:prstGeom prst="rect">
            <a:avLst/>
          </a:prstGeom>
          <a:noFill/>
          <a:ln>
            <a:noFill/>
          </a:ln>
          <a:effectLst>
            <a:outerShdw blurRad="107950" dist="12700" dir="5400000" algn="ctr">
              <a:srgbClr val="000000"/>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spTree>
    <p:extLst>
      <p:ext uri="{BB962C8B-B14F-4D97-AF65-F5344CB8AC3E}">
        <p14:creationId xmlns:p14="http://schemas.microsoft.com/office/powerpoint/2010/main" val="25574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Fabulous Fonts</a:t>
            </a:r>
            <a:endParaRPr lang="en-CA" dirty="0"/>
          </a:p>
        </p:txBody>
      </p:sp>
      <p:sp>
        <p:nvSpPr>
          <p:cNvPr id="3" name="Content Placeholder 2"/>
          <p:cNvSpPr>
            <a:spLocks noGrp="1"/>
          </p:cNvSpPr>
          <p:nvPr>
            <p:ph sz="half" idx="1"/>
          </p:nvPr>
        </p:nvSpPr>
        <p:spPr/>
        <p:txBody>
          <a:bodyPr>
            <a:normAutofit/>
          </a:bodyPr>
          <a:lstStyle/>
          <a:p>
            <a:r>
              <a:rPr lang="en-CA" dirty="0" smtClean="0"/>
              <a:t>Open </a:t>
            </a:r>
            <a:r>
              <a:rPr lang="en-CA" dirty="0"/>
              <a:t>font </a:t>
            </a:r>
            <a:r>
              <a:rPr lang="en-CA" dirty="0" smtClean="0"/>
              <a:t>support, such as  </a:t>
            </a:r>
            <a:r>
              <a:rPr lang="en-CA" dirty="0"/>
              <a:t>WOFF, TrueType </a:t>
            </a:r>
            <a:r>
              <a:rPr lang="en-CA" dirty="0" smtClean="0"/>
              <a:t>&amp; </a:t>
            </a:r>
            <a:r>
              <a:rPr lang="en-CA" dirty="0" err="1" smtClean="0"/>
              <a:t>OpenType</a:t>
            </a:r>
            <a:r>
              <a:rPr lang="en-CA" dirty="0"/>
              <a:t>, </a:t>
            </a:r>
            <a:endParaRPr lang="en-CA" dirty="0" smtClean="0"/>
          </a:p>
          <a:p>
            <a:r>
              <a:rPr lang="en-CA" dirty="0"/>
              <a:t>Better Text </a:t>
            </a:r>
            <a:r>
              <a:rPr lang="en-CA" dirty="0" smtClean="0"/>
              <a:t>Rendering</a:t>
            </a:r>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484784"/>
            <a:ext cx="3096344" cy="4949368"/>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471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18500"/>
            <a:ext cx="4178504"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5536" y="6381328"/>
            <a:ext cx="4178504" cy="20186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2267744" y="6381328"/>
            <a:ext cx="2088232" cy="200055"/>
          </a:xfrm>
          <a:prstGeom prst="rect">
            <a:avLst/>
          </a:prstGeom>
          <a:noFill/>
        </p:spPr>
        <p:txBody>
          <a:bodyPr wrap="square" rtlCol="0">
            <a:spAutoFit/>
          </a:bodyPr>
          <a:lstStyle/>
          <a:p>
            <a:r>
              <a:rPr lang="en-CA" sz="700" dirty="0">
                <a:solidFill>
                  <a:schemeClr val="bg1">
                    <a:lumMod val="75000"/>
                  </a:schemeClr>
                </a:solidFill>
              </a:rPr>
              <a:t>http://www.flickr.com/photos/kerolic/5803257147/</a:t>
            </a:r>
          </a:p>
        </p:txBody>
      </p:sp>
      <p:sp>
        <p:nvSpPr>
          <p:cNvPr id="5" name="TextBox 4"/>
          <p:cNvSpPr txBox="1"/>
          <p:nvPr/>
        </p:nvSpPr>
        <p:spPr>
          <a:xfrm>
            <a:off x="4932040" y="318500"/>
            <a:ext cx="3960440" cy="4524315"/>
          </a:xfrm>
          <a:prstGeom prst="rect">
            <a:avLst/>
          </a:prstGeom>
          <a:noFill/>
        </p:spPr>
        <p:txBody>
          <a:bodyPr wrap="square" rtlCol="0">
            <a:spAutoFit/>
          </a:bodyPr>
          <a:lstStyle/>
          <a:p>
            <a:pPr algn="ctr"/>
            <a:r>
              <a:rPr lang="en-CA" sz="3600" b="1" dirty="0" smtClean="0">
                <a:solidFill>
                  <a:schemeClr val="bg1"/>
                </a:solidFill>
                <a:effectLst>
                  <a:outerShdw blurRad="38100" dist="38100" dir="2700000" algn="tl">
                    <a:srgbClr val="000000">
                      <a:alpha val="43137"/>
                    </a:srgbClr>
                  </a:outerShdw>
                </a:effectLst>
                <a:latin typeface="Meta-Medium" pitchFamily="2" charset="0"/>
              </a:rPr>
              <a:t>Mozilla Mission</a:t>
            </a:r>
          </a:p>
          <a:p>
            <a:pPr algn="ctr"/>
            <a:endParaRPr lang="en-CA" sz="3600" b="1" dirty="0" smtClean="0">
              <a:solidFill>
                <a:schemeClr val="bg1"/>
              </a:solidFill>
              <a:effectLst>
                <a:outerShdw blurRad="38100" dist="38100" dir="2700000" algn="tl">
                  <a:srgbClr val="000000">
                    <a:alpha val="43137"/>
                  </a:srgbClr>
                </a:outerShdw>
              </a:effectLst>
              <a:latin typeface="Meta-Medium" pitchFamily="2" charset="0"/>
            </a:endParaRPr>
          </a:p>
          <a:p>
            <a:pPr algn="ctr"/>
            <a:r>
              <a:rPr lang="en-CA" sz="3600" dirty="0" smtClean="0">
                <a:solidFill>
                  <a:schemeClr val="bg1"/>
                </a:solidFill>
                <a:effectLst>
                  <a:outerShdw blurRad="38100" dist="38100" dir="2700000" algn="tl">
                    <a:srgbClr val="000000">
                      <a:alpha val="43137"/>
                    </a:srgbClr>
                  </a:outerShdw>
                </a:effectLst>
                <a:latin typeface="Meta-Medium" pitchFamily="2" charset="0"/>
              </a:rPr>
              <a:t>Promote openness</a:t>
            </a:r>
            <a:r>
              <a:rPr lang="en-CA" sz="3600" dirty="0">
                <a:solidFill>
                  <a:schemeClr val="bg1"/>
                </a:solidFill>
                <a:effectLst>
                  <a:outerShdw blurRad="38100" dist="38100" dir="2700000" algn="tl">
                    <a:srgbClr val="000000">
                      <a:alpha val="43137"/>
                    </a:srgbClr>
                  </a:outerShdw>
                </a:effectLst>
                <a:latin typeface="Meta-Medium" pitchFamily="2" charset="0"/>
              </a:rPr>
              <a:t>, innovation and opportunity on the web</a:t>
            </a:r>
            <a:r>
              <a:rPr lang="en-CA" sz="3600" dirty="0" smtClean="0">
                <a:solidFill>
                  <a:schemeClr val="bg1"/>
                </a:solidFill>
                <a:effectLst>
                  <a:outerShdw blurRad="38100" dist="38100" dir="2700000" algn="tl">
                    <a:srgbClr val="000000">
                      <a:alpha val="43137"/>
                    </a:srgbClr>
                  </a:outerShdw>
                </a:effectLst>
                <a:latin typeface="Meta-Medium" pitchFamily="2" charset="0"/>
              </a:rPr>
              <a:t>.</a:t>
            </a:r>
          </a:p>
          <a:p>
            <a:pPr algn="ctr"/>
            <a:endParaRPr lang="en-CA" sz="3600" dirty="0">
              <a:solidFill>
                <a:schemeClr val="bg1"/>
              </a:solidFill>
              <a:effectLst>
                <a:outerShdw blurRad="38100" dist="38100" dir="2700000" algn="tl">
                  <a:srgbClr val="000000">
                    <a:alpha val="43137"/>
                  </a:srgbClr>
                </a:outerShdw>
              </a:effectLst>
              <a:latin typeface="Meta-Medium" pitchFamily="2" charset="0"/>
            </a:endParaRPr>
          </a:p>
          <a:p>
            <a:pPr algn="ctr"/>
            <a:r>
              <a:rPr lang="en-CA" sz="3600" dirty="0" smtClean="0">
                <a:solidFill>
                  <a:schemeClr val="bg1"/>
                </a:solidFill>
                <a:effectLst>
                  <a:outerShdw blurRad="38100" dist="38100" dir="2700000" algn="tl">
                    <a:srgbClr val="000000">
                      <a:alpha val="43137"/>
                    </a:srgbClr>
                  </a:outerShdw>
                </a:effectLst>
                <a:latin typeface="Meta-Medium" pitchFamily="2" charset="0"/>
              </a:rPr>
              <a:t>Mozilla.org/</a:t>
            </a:r>
            <a:r>
              <a:rPr lang="en-CA" sz="3600" dirty="0" err="1" smtClean="0">
                <a:solidFill>
                  <a:schemeClr val="bg1"/>
                </a:solidFill>
                <a:effectLst>
                  <a:outerShdw blurRad="38100" dist="38100" dir="2700000" algn="tl">
                    <a:srgbClr val="000000">
                      <a:alpha val="43137"/>
                    </a:srgbClr>
                  </a:outerShdw>
                </a:effectLst>
                <a:latin typeface="Meta-Medium" pitchFamily="2" charset="0"/>
              </a:rPr>
              <a:t>firefox</a:t>
            </a:r>
            <a:endParaRPr lang="en-CA" sz="3600" dirty="0">
              <a:solidFill>
                <a:schemeClr val="bg1"/>
              </a:solidFill>
              <a:effectLst>
                <a:outerShdw blurRad="38100" dist="38100" dir="2700000" algn="tl">
                  <a:srgbClr val="000000">
                    <a:alpha val="43137"/>
                  </a:srgbClr>
                </a:outerShdw>
              </a:effectLst>
              <a:latin typeface="Meta-Medium" pitchFamily="2" charset="0"/>
            </a:endParaRPr>
          </a:p>
        </p:txBody>
      </p:sp>
    </p:spTree>
    <p:extLst>
      <p:ext uri="{BB962C8B-B14F-4D97-AF65-F5344CB8AC3E}">
        <p14:creationId xmlns:p14="http://schemas.microsoft.com/office/powerpoint/2010/main" val="2225505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Browsing Made easy</a:t>
            </a:r>
            <a:endParaRPr lang="en-CA" dirty="0"/>
          </a:p>
        </p:txBody>
      </p:sp>
      <p:sp>
        <p:nvSpPr>
          <p:cNvPr id="3" name="Text Placeholder 2"/>
          <p:cNvSpPr>
            <a:spLocks noGrp="1"/>
          </p:cNvSpPr>
          <p:nvPr>
            <p:ph type="body" idx="1"/>
          </p:nvPr>
        </p:nvSpPr>
        <p:spPr/>
        <p:txBody>
          <a:bodyPr/>
          <a:lstStyle/>
          <a:p>
            <a:r>
              <a:rPr lang="en-CA" dirty="0" smtClean="0"/>
              <a:t>The Awesome Bar, Better Tabs &amp; More</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3429000"/>
            <a:ext cx="762000" cy="1047750"/>
          </a:xfrm>
          <a:prstGeom prst="rect">
            <a:avLst/>
          </a:prstGeom>
        </p:spPr>
      </p:pic>
    </p:spTree>
    <p:extLst>
      <p:ext uri="{BB962C8B-B14F-4D97-AF65-F5344CB8AC3E}">
        <p14:creationId xmlns:p14="http://schemas.microsoft.com/office/powerpoint/2010/main" val="27915480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New Interface</a:t>
            </a:r>
            <a:endParaRPr lang="en-CA"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34" t="25363" r="4986" b="18478"/>
          <a:stretch/>
        </p:blipFill>
        <p:spPr bwMode="auto">
          <a:xfrm>
            <a:off x="323528" y="1628800"/>
            <a:ext cx="8680362" cy="3015810"/>
          </a:xfrm>
          <a:prstGeom prst="rect">
            <a:avLst/>
          </a:prstGeom>
          <a:noFill/>
          <a:ln>
            <a:noFill/>
          </a:ln>
          <a:effectLst>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spTree>
    <p:extLst>
      <p:ext uri="{BB962C8B-B14F-4D97-AF65-F5344CB8AC3E}">
        <p14:creationId xmlns:p14="http://schemas.microsoft.com/office/powerpoint/2010/main" val="377960413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Awesome Bar</a:t>
            </a:r>
            <a:endParaRPr lang="en-CA" dirty="0"/>
          </a:p>
        </p:txBody>
      </p:sp>
      <p:sp>
        <p:nvSpPr>
          <p:cNvPr id="11" name="Content Placeholder 10"/>
          <p:cNvSpPr>
            <a:spLocks noGrp="1"/>
          </p:cNvSpPr>
          <p:nvPr>
            <p:ph sz="half" idx="1"/>
          </p:nvPr>
        </p:nvSpPr>
        <p:spPr/>
        <p:txBody>
          <a:bodyPr>
            <a:normAutofit/>
          </a:bodyPr>
          <a:lstStyle/>
          <a:p>
            <a:r>
              <a:rPr lang="en-CA" dirty="0" smtClean="0"/>
              <a:t>Find </a:t>
            </a:r>
            <a:r>
              <a:rPr lang="en-CA" dirty="0"/>
              <a:t>the sites you love in seconds</a:t>
            </a:r>
          </a:p>
          <a:p>
            <a:r>
              <a:rPr lang="en-CA" dirty="0" smtClean="0"/>
              <a:t>Autocomplete from history, bookmarks &amp; tabs</a:t>
            </a:r>
          </a:p>
          <a:p>
            <a:r>
              <a:rPr lang="en-CA" dirty="0" smtClean="0"/>
              <a:t>The </a:t>
            </a:r>
            <a:r>
              <a:rPr lang="en-CA" dirty="0"/>
              <a:t>Awesome Bar learns as you </a:t>
            </a:r>
            <a:r>
              <a:rPr lang="en-CA" dirty="0" smtClean="0"/>
              <a:t>use it</a:t>
            </a:r>
            <a:endParaRPr lang="en-CA"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746920"/>
            <a:ext cx="3782194" cy="3782194"/>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528252"/>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Stay In Sync</a:t>
            </a:r>
            <a:endParaRPr lang="en-CA" dirty="0"/>
          </a:p>
        </p:txBody>
      </p:sp>
      <p:sp>
        <p:nvSpPr>
          <p:cNvPr id="11" name="Content Placeholder 10"/>
          <p:cNvSpPr>
            <a:spLocks noGrp="1"/>
          </p:cNvSpPr>
          <p:nvPr>
            <p:ph sz="half" idx="1"/>
          </p:nvPr>
        </p:nvSpPr>
        <p:spPr>
          <a:xfrm>
            <a:off x="4499992" y="1600200"/>
            <a:ext cx="4320480" cy="4525963"/>
          </a:xfrm>
        </p:spPr>
        <p:txBody>
          <a:bodyPr>
            <a:normAutofit/>
          </a:bodyPr>
          <a:lstStyle/>
          <a:p>
            <a:r>
              <a:rPr lang="en-CA" dirty="0"/>
              <a:t>Sync </a:t>
            </a:r>
            <a:r>
              <a:rPr lang="en-CA" dirty="0" smtClean="0"/>
              <a:t>between your </a:t>
            </a:r>
            <a:r>
              <a:rPr lang="en-CA" dirty="0"/>
              <a:t>desktop and </a:t>
            </a:r>
            <a:r>
              <a:rPr lang="en-CA" dirty="0" smtClean="0"/>
              <a:t>mobile</a:t>
            </a:r>
          </a:p>
          <a:p>
            <a:r>
              <a:rPr lang="en-CA" dirty="0" smtClean="0"/>
              <a:t>Access </a:t>
            </a:r>
            <a:r>
              <a:rPr lang="en-CA" dirty="0"/>
              <a:t>your </a:t>
            </a:r>
            <a:r>
              <a:rPr lang="en-CA" dirty="0" smtClean="0"/>
              <a:t>history</a:t>
            </a:r>
            <a:r>
              <a:rPr lang="en-CA" dirty="0"/>
              <a:t>, </a:t>
            </a:r>
            <a:r>
              <a:rPr lang="en-CA" dirty="0" smtClean="0"/>
              <a:t>passwords &amp; bookmarks on all your devices</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556792"/>
            <a:ext cx="3245342" cy="3624214"/>
          </a:xfrm>
          <a:prstGeom prst="rect">
            <a:avLst/>
          </a:prstGeom>
          <a:noFill/>
          <a:ln>
            <a:noFill/>
          </a:ln>
          <a:effectLst>
            <a:outerShdw blurRad="107950" dist="12700" dir="5400000" algn="ctr">
              <a:srgbClr val="000000"/>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spTree>
    <p:extLst>
      <p:ext uri="{BB962C8B-B14F-4D97-AF65-F5344CB8AC3E}">
        <p14:creationId xmlns:p14="http://schemas.microsoft.com/office/powerpoint/2010/main" val="647359576"/>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80757" y="946448"/>
            <a:ext cx="6975619" cy="5738564"/>
            <a:chOff x="605395" y="426740"/>
            <a:chExt cx="6975619" cy="5738564"/>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72647" b="75251"/>
            <a:stretch/>
          </p:blipFill>
          <p:spPr>
            <a:xfrm>
              <a:off x="605395" y="426740"/>
              <a:ext cx="4692060" cy="3218284"/>
            </a:xfrm>
            <a:prstGeom prst="rect">
              <a:avLst/>
            </a:prstGeom>
          </p:spPr>
        </p:pic>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79" y="1700808"/>
              <a:ext cx="5889335" cy="4464496"/>
            </a:xfrm>
            <a:prstGeom prst="rect">
              <a:avLst/>
            </a:prstGeom>
          </p:spPr>
        </p:pic>
      </p:grpSp>
      <p:sp>
        <p:nvSpPr>
          <p:cNvPr id="5"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effectLst>
                  <a:outerShdw blurRad="50800" dist="38100" dir="2700000" algn="tl" rotWithShape="0">
                    <a:prstClr val="black">
                      <a:alpha val="40000"/>
                    </a:prstClr>
                  </a:outerShdw>
                </a:effectLst>
                <a:latin typeface="MetaBold" pitchFamily="2" charset="0"/>
                <a:ea typeface="+mj-ea"/>
                <a:cs typeface="+mj-cs"/>
              </a:defRPr>
            </a:lvl1pPr>
          </a:lstStyle>
          <a:p>
            <a:r>
              <a:rPr lang="en-CA" b="1" dirty="0" err="1" smtClean="0">
                <a:latin typeface="Meta-Medium" pitchFamily="2" charset="0"/>
              </a:rPr>
              <a:t>AppTab</a:t>
            </a:r>
            <a:endParaRPr lang="en-CA" b="1" dirty="0">
              <a:latin typeface="Meta-Medium"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spTree>
    <p:extLst>
      <p:ext uri="{BB962C8B-B14F-4D97-AF65-F5344CB8AC3E}">
        <p14:creationId xmlns:p14="http://schemas.microsoft.com/office/powerpoint/2010/main" val="427320101"/>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effectLst>
                  <a:outerShdw blurRad="50800" dist="38100" dir="2700000" algn="tl" rotWithShape="0">
                    <a:prstClr val="black">
                      <a:alpha val="40000"/>
                    </a:prstClr>
                  </a:outerShdw>
                </a:effectLst>
                <a:latin typeface="MetaBold" pitchFamily="2" charset="0"/>
                <a:ea typeface="+mj-ea"/>
                <a:cs typeface="+mj-cs"/>
              </a:defRPr>
            </a:lvl1pPr>
          </a:lstStyle>
          <a:p>
            <a:r>
              <a:rPr lang="en-CA" b="1" dirty="0" smtClean="0">
                <a:latin typeface="Meta-Medium" pitchFamily="2" charset="0"/>
              </a:rPr>
              <a:t>Panorama</a:t>
            </a:r>
            <a:endParaRPr lang="en-CA" b="1" dirty="0">
              <a:latin typeface="Meta-Medium" pitchFamily="2"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08" y="5661248"/>
            <a:ext cx="762000" cy="10477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543" y="1053056"/>
            <a:ext cx="6272915" cy="4752208"/>
          </a:xfrm>
          <a:prstGeom prst="rect">
            <a:avLst/>
          </a:prstGeom>
          <a:effectLst>
            <a:reflection blurRad="6350" stA="50000" endA="275" endPos="40000" dist="101600" dir="5400000" sy="-100000" algn="bl" rotWithShape="0"/>
          </a:effectLst>
        </p:spPr>
      </p:pic>
    </p:spTree>
    <p:extLst>
      <p:ext uri="{BB962C8B-B14F-4D97-AF65-F5344CB8AC3E}">
        <p14:creationId xmlns:p14="http://schemas.microsoft.com/office/powerpoint/2010/main" val="2787372546"/>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FireDe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FireDeck</Template>
  <TotalTime>2221</TotalTime>
  <Words>1866</Words>
  <Application>Microsoft Office PowerPoint</Application>
  <PresentationFormat>On-screen Show (4:3)</PresentationFormat>
  <Paragraphs>183</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Meta-Normal</vt:lpstr>
      <vt:lpstr>Meta-Medium</vt:lpstr>
      <vt:lpstr>Calibri</vt:lpstr>
      <vt:lpstr>FireDeck</vt:lpstr>
      <vt:lpstr>Firefox 4</vt:lpstr>
      <vt:lpstr>PowerPoint Presentation</vt:lpstr>
      <vt:lpstr>New Firefox Features</vt:lpstr>
      <vt:lpstr>Browsing Made easy</vt:lpstr>
      <vt:lpstr>New Interface</vt:lpstr>
      <vt:lpstr>Awesome Bar</vt:lpstr>
      <vt:lpstr>Stay In Sync</vt:lpstr>
      <vt:lpstr>PowerPoint Presentation</vt:lpstr>
      <vt:lpstr>PowerPoint Presentation</vt:lpstr>
      <vt:lpstr>High Performance</vt:lpstr>
      <vt:lpstr>Fastest Firefox Evar</vt:lpstr>
      <vt:lpstr>Fastest Firefox Evar</vt:lpstr>
      <vt:lpstr>Crash Protection</vt:lpstr>
      <vt:lpstr>Hardware Acceleration</vt:lpstr>
      <vt:lpstr>Advanced Security</vt:lpstr>
      <vt:lpstr>PowerPoint Presentation</vt:lpstr>
      <vt:lpstr>Do Not Track</vt:lpstr>
      <vt:lpstr>Private Browsing</vt:lpstr>
      <vt:lpstr>Instant Website ID</vt:lpstr>
      <vt:lpstr>Security Baked-In</vt:lpstr>
      <vt:lpstr>Powerful Personalization</vt:lpstr>
      <vt:lpstr>Customize with Add-Ons</vt:lpstr>
      <vt:lpstr>Add-Ons Manager</vt:lpstr>
      <vt:lpstr>Dress Up Firefox with Personas</vt:lpstr>
      <vt:lpstr>Beyond Add-Ons</vt:lpstr>
      <vt:lpstr>The Cutting Edge</vt:lpstr>
      <vt:lpstr>HTML5-Ready Parser</vt:lpstr>
      <vt:lpstr>Stylin’ Pages with CSS3</vt:lpstr>
      <vt:lpstr>Next Generation Graphics</vt:lpstr>
      <vt:lpstr>Newest Web Technologies</vt:lpstr>
      <vt:lpstr>Universal Access</vt:lpstr>
      <vt:lpstr>Emphasis on Accessibility</vt:lpstr>
      <vt:lpstr>The Language of Firefox</vt:lpstr>
      <vt:lpstr>Fabulous Fonts</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Firefox 4</dc:title>
  <dc:creator>syo</dc:creator>
  <cp:lastModifiedBy>syo</cp:lastModifiedBy>
  <cp:revision>60</cp:revision>
  <cp:lastPrinted>2011-07-27T19:24:56Z</cp:lastPrinted>
  <dcterms:created xsi:type="dcterms:W3CDTF">2011-07-21T17:09:11Z</dcterms:created>
  <dcterms:modified xsi:type="dcterms:W3CDTF">2011-07-27T19:45:36Z</dcterms:modified>
</cp:coreProperties>
</file>